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70" r:id="rId3"/>
    <p:sldId id="265" r:id="rId4"/>
    <p:sldId id="258" r:id="rId5"/>
    <p:sldId id="271" r:id="rId6"/>
    <p:sldId id="263" r:id="rId7"/>
    <p:sldId id="264" r:id="rId8"/>
    <p:sldId id="266" r:id="rId9"/>
    <p:sldId id="262" r:id="rId10"/>
    <p:sldId id="261" r:id="rId11"/>
    <p:sldId id="269" r:id="rId12"/>
    <p:sldId id="273" r:id="rId13"/>
    <p:sldId id="274" r:id="rId14"/>
    <p:sldId id="275" r:id="rId15"/>
    <p:sldId id="267" r:id="rId16"/>
    <p:sldId id="268"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E26873-1C3F-4DA9-8F52-55F9C5164835}" type="doc">
      <dgm:prSet loTypeId="urn:microsoft.com/office/officeart/2005/8/layout/process4" loCatId="process" qsTypeId="urn:microsoft.com/office/officeart/2005/8/quickstyle/3d3" qsCatId="3D" csTypeId="urn:microsoft.com/office/officeart/2005/8/colors/accent1_2" csCatId="accent1" phldr="1"/>
      <dgm:spPr/>
      <dgm:t>
        <a:bodyPr/>
        <a:lstStyle/>
        <a:p>
          <a:endParaRPr lang="en-US"/>
        </a:p>
      </dgm:t>
    </dgm:pt>
    <dgm:pt modelId="{A499C6CE-4722-43D1-96DE-A1A5B0E2A98F}">
      <dgm:prSet phldrT="[Text]"/>
      <dgm:spPr/>
      <dgm:t>
        <a:bodyPr/>
        <a:lstStyle/>
        <a:p>
          <a:r>
            <a:rPr lang="en-US" b="1" dirty="0">
              <a:latin typeface="Segoe UI Semilight" panose="020B0402040204020203" pitchFamily="34" charset="0"/>
              <a:cs typeface="Segoe UI Semilight" panose="020B0402040204020203" pitchFamily="34" charset="0"/>
            </a:rPr>
            <a:t>Returning Military</a:t>
          </a:r>
        </a:p>
      </dgm:t>
    </dgm:pt>
    <dgm:pt modelId="{582DAB1A-9710-42AA-9A81-B84296F1D423}" type="parTrans" cxnId="{F4018C33-3B52-404A-851E-D5A4F93BC026}">
      <dgm:prSet/>
      <dgm:spPr/>
      <dgm:t>
        <a:bodyPr/>
        <a:lstStyle/>
        <a:p>
          <a:endParaRPr lang="en-US"/>
        </a:p>
      </dgm:t>
    </dgm:pt>
    <dgm:pt modelId="{CF6F336B-0DD2-4503-AA48-F6785FFED59D}" type="sibTrans" cxnId="{F4018C33-3B52-404A-851E-D5A4F93BC026}">
      <dgm:prSet/>
      <dgm:spPr/>
      <dgm:t>
        <a:bodyPr/>
        <a:lstStyle/>
        <a:p>
          <a:endParaRPr lang="en-US"/>
        </a:p>
      </dgm:t>
    </dgm:pt>
    <dgm:pt modelId="{F64A6C1D-D87D-4594-9EA8-BA1DF03CE8FE}">
      <dgm:prSet phldrT="[Text]"/>
      <dgm:spPr/>
      <dgm:t>
        <a:bodyPr/>
        <a:lstStyle/>
        <a:p>
          <a:r>
            <a:rPr lang="en-US" b="1" dirty="0">
              <a:latin typeface="Segoe UI Semilight" panose="020B0402040204020203" pitchFamily="34" charset="0"/>
              <a:cs typeface="Segoe UI Semilight" panose="020B0402040204020203" pitchFamily="34" charset="0"/>
            </a:rPr>
            <a:t>CALL 2-1-1</a:t>
          </a:r>
        </a:p>
      </dgm:t>
    </dgm:pt>
    <dgm:pt modelId="{95319445-6A5C-4EE1-BC0C-C9CFF998D0B8}" type="parTrans" cxnId="{78443A75-DD22-4A57-895F-B8CFD87BA230}">
      <dgm:prSet/>
      <dgm:spPr/>
      <dgm:t>
        <a:bodyPr/>
        <a:lstStyle/>
        <a:p>
          <a:endParaRPr lang="en-US"/>
        </a:p>
      </dgm:t>
    </dgm:pt>
    <dgm:pt modelId="{4B111B35-B6C0-45D5-AFD6-8617A20617FC}" type="sibTrans" cxnId="{78443A75-DD22-4A57-895F-B8CFD87BA230}">
      <dgm:prSet/>
      <dgm:spPr/>
      <dgm:t>
        <a:bodyPr/>
        <a:lstStyle/>
        <a:p>
          <a:endParaRPr lang="en-US"/>
        </a:p>
      </dgm:t>
    </dgm:pt>
    <dgm:pt modelId="{CD6DCEB7-AB4E-485C-A18C-F373E618215C}">
      <dgm:prSet phldrT="[Text]"/>
      <dgm:spPr/>
      <dgm:t>
        <a:bodyPr/>
        <a:lstStyle/>
        <a:p>
          <a:r>
            <a:rPr lang="en-US" b="1" dirty="0">
              <a:latin typeface="Segoe UI Semilight" panose="020B0402040204020203" pitchFamily="34" charset="0"/>
              <a:cs typeface="Segoe UI Semilight" panose="020B0402040204020203" pitchFamily="34" charset="0"/>
            </a:rPr>
            <a:t>Case Management</a:t>
          </a:r>
        </a:p>
      </dgm:t>
    </dgm:pt>
    <dgm:pt modelId="{F44ADDC6-1754-4FBB-AB07-173697F24813}" type="parTrans" cxnId="{A9CE3572-2970-498D-8BA4-1D95F8A4E668}">
      <dgm:prSet/>
      <dgm:spPr/>
      <dgm:t>
        <a:bodyPr/>
        <a:lstStyle/>
        <a:p>
          <a:endParaRPr lang="en-US"/>
        </a:p>
      </dgm:t>
    </dgm:pt>
    <dgm:pt modelId="{5292F844-1E7A-497D-8A41-A6110780973B}" type="sibTrans" cxnId="{A9CE3572-2970-498D-8BA4-1D95F8A4E668}">
      <dgm:prSet/>
      <dgm:spPr/>
      <dgm:t>
        <a:bodyPr/>
        <a:lstStyle/>
        <a:p>
          <a:endParaRPr lang="en-US"/>
        </a:p>
      </dgm:t>
    </dgm:pt>
    <dgm:pt modelId="{0DB275E8-7421-47FF-A482-6A3A92EC21EE}">
      <dgm:prSet phldrT="[Text]" custT="1"/>
      <dgm:spPr/>
      <dgm:t>
        <a:bodyPr/>
        <a:lstStyle/>
        <a:p>
          <a:r>
            <a:rPr lang="en-US" sz="1400" b="1" dirty="0">
              <a:latin typeface="Segoe UI Semilight" panose="020B0402040204020203" pitchFamily="34" charset="0"/>
              <a:cs typeface="Segoe UI Semilight" panose="020B0402040204020203" pitchFamily="34" charset="0"/>
            </a:rPr>
            <a:t>Face-to-Face Meeting, Written Assessment, Warm Hand-Off, Ongoing Case Management  </a:t>
          </a:r>
        </a:p>
      </dgm:t>
    </dgm:pt>
    <dgm:pt modelId="{5FA29895-46EA-42D5-9C17-6E443D7855E5}" type="parTrans" cxnId="{E7B9AB61-7E27-4351-BFEF-3A41B3676288}">
      <dgm:prSet/>
      <dgm:spPr/>
      <dgm:t>
        <a:bodyPr/>
        <a:lstStyle/>
        <a:p>
          <a:endParaRPr lang="en-US"/>
        </a:p>
      </dgm:t>
    </dgm:pt>
    <dgm:pt modelId="{2291A8C4-BABF-42A4-80B0-BD3170973C06}" type="sibTrans" cxnId="{E7B9AB61-7E27-4351-BFEF-3A41B3676288}">
      <dgm:prSet/>
      <dgm:spPr/>
      <dgm:t>
        <a:bodyPr/>
        <a:lstStyle/>
        <a:p>
          <a:endParaRPr lang="en-US"/>
        </a:p>
      </dgm:t>
    </dgm:pt>
    <dgm:pt modelId="{E7F0E894-79A5-4036-9DC2-A620B39422FA}">
      <dgm:prSet phldrT="[Text]" custT="1"/>
      <dgm:spPr/>
      <dgm:t>
        <a:bodyPr/>
        <a:lstStyle/>
        <a:p>
          <a:r>
            <a:rPr lang="en-US" sz="2400" b="1" dirty="0">
              <a:latin typeface="Segoe UI Semilight" panose="020B0402040204020203" pitchFamily="34" charset="0"/>
              <a:cs typeface="Segoe UI Semilight" panose="020B0402040204020203" pitchFamily="34" charset="0"/>
            </a:rPr>
            <a:t>“NO MORE THAN STEPS TO HELP”</a:t>
          </a:r>
        </a:p>
      </dgm:t>
    </dgm:pt>
    <dgm:pt modelId="{367ABC8D-1504-4D63-AEAD-46AC2A221AAF}" type="sibTrans" cxnId="{52ABF355-C441-43FB-BA62-18B9C3A16DAC}">
      <dgm:prSet/>
      <dgm:spPr/>
      <dgm:t>
        <a:bodyPr/>
        <a:lstStyle/>
        <a:p>
          <a:endParaRPr lang="en-US"/>
        </a:p>
      </dgm:t>
    </dgm:pt>
    <dgm:pt modelId="{F99300AE-D0DC-4F3E-9083-049A53567F78}" type="parTrans" cxnId="{52ABF355-C441-43FB-BA62-18B9C3A16DAC}">
      <dgm:prSet/>
      <dgm:spPr/>
      <dgm:t>
        <a:bodyPr/>
        <a:lstStyle/>
        <a:p>
          <a:endParaRPr lang="en-US"/>
        </a:p>
      </dgm:t>
    </dgm:pt>
    <dgm:pt modelId="{77A5A2F0-36BA-4701-99A9-C9761F8932D7}" type="pres">
      <dgm:prSet presAssocID="{FDE26873-1C3F-4DA9-8F52-55F9C5164835}" presName="Name0" presStyleCnt="0">
        <dgm:presLayoutVars>
          <dgm:dir/>
          <dgm:animLvl val="lvl"/>
          <dgm:resizeHandles val="exact"/>
        </dgm:presLayoutVars>
      </dgm:prSet>
      <dgm:spPr/>
    </dgm:pt>
    <dgm:pt modelId="{515C1D32-9865-42C9-8DD3-1E0BABD47D13}" type="pres">
      <dgm:prSet presAssocID="{F64A6C1D-D87D-4594-9EA8-BA1DF03CE8FE}" presName="boxAndChildren" presStyleCnt="0"/>
      <dgm:spPr/>
    </dgm:pt>
    <dgm:pt modelId="{00ACF03B-6DDC-408A-88E0-783C1652D1BD}" type="pres">
      <dgm:prSet presAssocID="{F64A6C1D-D87D-4594-9EA8-BA1DF03CE8FE}" presName="parentTextBox" presStyleLbl="node1" presStyleIdx="0" presStyleCnt="2"/>
      <dgm:spPr/>
    </dgm:pt>
    <dgm:pt modelId="{7467D35D-DD66-4EC2-A3E4-DF75420890F5}" type="pres">
      <dgm:prSet presAssocID="{F64A6C1D-D87D-4594-9EA8-BA1DF03CE8FE}" presName="entireBox" presStyleLbl="node1" presStyleIdx="0" presStyleCnt="2"/>
      <dgm:spPr/>
    </dgm:pt>
    <dgm:pt modelId="{C385A1C8-8B72-4F5C-893D-BC6018BBBD9A}" type="pres">
      <dgm:prSet presAssocID="{F64A6C1D-D87D-4594-9EA8-BA1DF03CE8FE}" presName="descendantBox" presStyleCnt="0"/>
      <dgm:spPr/>
    </dgm:pt>
    <dgm:pt modelId="{9F1D3E4A-3AB6-4E60-B8C9-CB1526D5973C}" type="pres">
      <dgm:prSet presAssocID="{CD6DCEB7-AB4E-485C-A18C-F373E618215C}" presName="childTextBox" presStyleLbl="fgAccFollowNode1" presStyleIdx="0" presStyleCnt="3">
        <dgm:presLayoutVars>
          <dgm:bulletEnabled val="1"/>
        </dgm:presLayoutVars>
      </dgm:prSet>
      <dgm:spPr/>
    </dgm:pt>
    <dgm:pt modelId="{EAC74050-7318-4C54-84FB-A5A374300E1E}" type="pres">
      <dgm:prSet presAssocID="{0DB275E8-7421-47FF-A482-6A3A92EC21EE}" presName="childTextBox" presStyleLbl="fgAccFollowNode1" presStyleIdx="1" presStyleCnt="3">
        <dgm:presLayoutVars>
          <dgm:bulletEnabled val="1"/>
        </dgm:presLayoutVars>
      </dgm:prSet>
      <dgm:spPr/>
    </dgm:pt>
    <dgm:pt modelId="{2F0C213D-4546-4071-9F26-B16E5A3A7CD8}" type="pres">
      <dgm:prSet presAssocID="{367ABC8D-1504-4D63-AEAD-46AC2A221AAF}" presName="sp" presStyleCnt="0"/>
      <dgm:spPr/>
    </dgm:pt>
    <dgm:pt modelId="{54EBBECA-CB6A-4AF7-AA9A-BB2BC46143C8}" type="pres">
      <dgm:prSet presAssocID="{E7F0E894-79A5-4036-9DC2-A620B39422FA}" presName="arrowAndChildren" presStyleCnt="0"/>
      <dgm:spPr/>
    </dgm:pt>
    <dgm:pt modelId="{6C40B2B1-BA18-45CD-9779-12318BDB7F12}" type="pres">
      <dgm:prSet presAssocID="{E7F0E894-79A5-4036-9DC2-A620B39422FA}" presName="parentTextArrow" presStyleLbl="node1" presStyleIdx="0" presStyleCnt="2"/>
      <dgm:spPr/>
    </dgm:pt>
    <dgm:pt modelId="{4C31EF57-2D34-4CCC-B00E-6787089C75AE}" type="pres">
      <dgm:prSet presAssocID="{E7F0E894-79A5-4036-9DC2-A620B39422FA}" presName="arrow" presStyleLbl="node1" presStyleIdx="1" presStyleCnt="2" custLinFactNeighborX="-32" custLinFactNeighborY="-16908"/>
      <dgm:spPr/>
    </dgm:pt>
    <dgm:pt modelId="{FA0969FA-8137-4C5E-916D-69BB76492F8B}" type="pres">
      <dgm:prSet presAssocID="{E7F0E894-79A5-4036-9DC2-A620B39422FA}" presName="descendantArrow" presStyleCnt="0"/>
      <dgm:spPr/>
    </dgm:pt>
    <dgm:pt modelId="{D566726D-040D-483E-955B-9D698AEB6A91}" type="pres">
      <dgm:prSet presAssocID="{A499C6CE-4722-43D1-96DE-A1A5B0E2A98F}" presName="childTextArrow" presStyleLbl="fgAccFollowNode1" presStyleIdx="2" presStyleCnt="3" custScaleX="17270" custLinFactNeighborX="431" custLinFactNeighborY="-14980">
        <dgm:presLayoutVars>
          <dgm:bulletEnabled val="1"/>
        </dgm:presLayoutVars>
      </dgm:prSet>
      <dgm:spPr/>
    </dgm:pt>
  </dgm:ptLst>
  <dgm:cxnLst>
    <dgm:cxn modelId="{F93FC014-39C9-44B1-8AC5-61767E691494}" type="presOf" srcId="{F64A6C1D-D87D-4594-9EA8-BA1DF03CE8FE}" destId="{00ACF03B-6DDC-408A-88E0-783C1652D1BD}" srcOrd="0" destOrd="0" presId="urn:microsoft.com/office/officeart/2005/8/layout/process4"/>
    <dgm:cxn modelId="{C9929E17-4424-4A8F-BFC4-8159036AD25F}" type="presOf" srcId="{F64A6C1D-D87D-4594-9EA8-BA1DF03CE8FE}" destId="{7467D35D-DD66-4EC2-A3E4-DF75420890F5}" srcOrd="1" destOrd="0" presId="urn:microsoft.com/office/officeart/2005/8/layout/process4"/>
    <dgm:cxn modelId="{F4018C33-3B52-404A-851E-D5A4F93BC026}" srcId="{E7F0E894-79A5-4036-9DC2-A620B39422FA}" destId="{A499C6CE-4722-43D1-96DE-A1A5B0E2A98F}" srcOrd="0" destOrd="0" parTransId="{582DAB1A-9710-42AA-9A81-B84296F1D423}" sibTransId="{CF6F336B-0DD2-4503-AA48-F6785FFED59D}"/>
    <dgm:cxn modelId="{E7B9AB61-7E27-4351-BFEF-3A41B3676288}" srcId="{F64A6C1D-D87D-4594-9EA8-BA1DF03CE8FE}" destId="{0DB275E8-7421-47FF-A482-6A3A92EC21EE}" srcOrd="1" destOrd="0" parTransId="{5FA29895-46EA-42D5-9C17-6E443D7855E5}" sibTransId="{2291A8C4-BABF-42A4-80B0-BD3170973C06}"/>
    <dgm:cxn modelId="{99A06B71-CDBB-4F59-BC13-966AC29F1CD9}" type="presOf" srcId="{0DB275E8-7421-47FF-A482-6A3A92EC21EE}" destId="{EAC74050-7318-4C54-84FB-A5A374300E1E}" srcOrd="0" destOrd="0" presId="urn:microsoft.com/office/officeart/2005/8/layout/process4"/>
    <dgm:cxn modelId="{A9CE3572-2970-498D-8BA4-1D95F8A4E668}" srcId="{F64A6C1D-D87D-4594-9EA8-BA1DF03CE8FE}" destId="{CD6DCEB7-AB4E-485C-A18C-F373E618215C}" srcOrd="0" destOrd="0" parTransId="{F44ADDC6-1754-4FBB-AB07-173697F24813}" sibTransId="{5292F844-1E7A-497D-8A41-A6110780973B}"/>
    <dgm:cxn modelId="{78443A75-DD22-4A57-895F-B8CFD87BA230}" srcId="{FDE26873-1C3F-4DA9-8F52-55F9C5164835}" destId="{F64A6C1D-D87D-4594-9EA8-BA1DF03CE8FE}" srcOrd="1" destOrd="0" parTransId="{95319445-6A5C-4EE1-BC0C-C9CFF998D0B8}" sibTransId="{4B111B35-B6C0-45D5-AFD6-8617A20617FC}"/>
    <dgm:cxn modelId="{52ABF355-C441-43FB-BA62-18B9C3A16DAC}" srcId="{FDE26873-1C3F-4DA9-8F52-55F9C5164835}" destId="{E7F0E894-79A5-4036-9DC2-A620B39422FA}" srcOrd="0" destOrd="0" parTransId="{F99300AE-D0DC-4F3E-9083-049A53567F78}" sibTransId="{367ABC8D-1504-4D63-AEAD-46AC2A221AAF}"/>
    <dgm:cxn modelId="{2A60B276-9A22-442A-8763-F61A5FE99B8B}" type="presOf" srcId="{CD6DCEB7-AB4E-485C-A18C-F373E618215C}" destId="{9F1D3E4A-3AB6-4E60-B8C9-CB1526D5973C}" srcOrd="0" destOrd="0" presId="urn:microsoft.com/office/officeart/2005/8/layout/process4"/>
    <dgm:cxn modelId="{DAE024A6-B7BA-4253-8B8C-8145614297E7}" type="presOf" srcId="{E7F0E894-79A5-4036-9DC2-A620B39422FA}" destId="{4C31EF57-2D34-4CCC-B00E-6787089C75AE}" srcOrd="1" destOrd="0" presId="urn:microsoft.com/office/officeart/2005/8/layout/process4"/>
    <dgm:cxn modelId="{A773E9B7-7D50-4925-8D6C-3385EA112CB4}" type="presOf" srcId="{FDE26873-1C3F-4DA9-8F52-55F9C5164835}" destId="{77A5A2F0-36BA-4701-99A9-C9761F8932D7}" srcOrd="0" destOrd="0" presId="urn:microsoft.com/office/officeart/2005/8/layout/process4"/>
    <dgm:cxn modelId="{52F954C0-C847-4142-A692-8D6A44D25E30}" type="presOf" srcId="{E7F0E894-79A5-4036-9DC2-A620B39422FA}" destId="{6C40B2B1-BA18-45CD-9779-12318BDB7F12}" srcOrd="0" destOrd="0" presId="urn:microsoft.com/office/officeart/2005/8/layout/process4"/>
    <dgm:cxn modelId="{5765CBFB-AF48-44C5-B26E-6969C4C1B1E3}" type="presOf" srcId="{A499C6CE-4722-43D1-96DE-A1A5B0E2A98F}" destId="{D566726D-040D-483E-955B-9D698AEB6A91}" srcOrd="0" destOrd="0" presId="urn:microsoft.com/office/officeart/2005/8/layout/process4"/>
    <dgm:cxn modelId="{335BBFC2-D969-4F77-982A-EF4BEC675613}" type="presParOf" srcId="{77A5A2F0-36BA-4701-99A9-C9761F8932D7}" destId="{515C1D32-9865-42C9-8DD3-1E0BABD47D13}" srcOrd="0" destOrd="0" presId="urn:microsoft.com/office/officeart/2005/8/layout/process4"/>
    <dgm:cxn modelId="{A5563042-D292-4711-A724-1BB04C0C5FCD}" type="presParOf" srcId="{515C1D32-9865-42C9-8DD3-1E0BABD47D13}" destId="{00ACF03B-6DDC-408A-88E0-783C1652D1BD}" srcOrd="0" destOrd="0" presId="urn:microsoft.com/office/officeart/2005/8/layout/process4"/>
    <dgm:cxn modelId="{CBD56673-4709-4E5B-BC26-1F8EF0EAB3AA}" type="presParOf" srcId="{515C1D32-9865-42C9-8DD3-1E0BABD47D13}" destId="{7467D35D-DD66-4EC2-A3E4-DF75420890F5}" srcOrd="1" destOrd="0" presId="urn:microsoft.com/office/officeart/2005/8/layout/process4"/>
    <dgm:cxn modelId="{3F138D83-0575-4049-88F3-64EA1B50F512}" type="presParOf" srcId="{515C1D32-9865-42C9-8DD3-1E0BABD47D13}" destId="{C385A1C8-8B72-4F5C-893D-BC6018BBBD9A}" srcOrd="2" destOrd="0" presId="urn:microsoft.com/office/officeart/2005/8/layout/process4"/>
    <dgm:cxn modelId="{6B241A7A-18AB-4920-9364-C58EC2D78B44}" type="presParOf" srcId="{C385A1C8-8B72-4F5C-893D-BC6018BBBD9A}" destId="{9F1D3E4A-3AB6-4E60-B8C9-CB1526D5973C}" srcOrd="0" destOrd="0" presId="urn:microsoft.com/office/officeart/2005/8/layout/process4"/>
    <dgm:cxn modelId="{48F5208D-DE76-40A2-995C-7AB8DD5153C8}" type="presParOf" srcId="{C385A1C8-8B72-4F5C-893D-BC6018BBBD9A}" destId="{EAC74050-7318-4C54-84FB-A5A374300E1E}" srcOrd="1" destOrd="0" presId="urn:microsoft.com/office/officeart/2005/8/layout/process4"/>
    <dgm:cxn modelId="{6B3DEDB2-B29F-4605-8B44-69FB7B3F3C19}" type="presParOf" srcId="{77A5A2F0-36BA-4701-99A9-C9761F8932D7}" destId="{2F0C213D-4546-4071-9F26-B16E5A3A7CD8}" srcOrd="1" destOrd="0" presId="urn:microsoft.com/office/officeart/2005/8/layout/process4"/>
    <dgm:cxn modelId="{EE6846A3-1FA2-4C2A-926F-FC24846CBCBA}" type="presParOf" srcId="{77A5A2F0-36BA-4701-99A9-C9761F8932D7}" destId="{54EBBECA-CB6A-4AF7-AA9A-BB2BC46143C8}" srcOrd="2" destOrd="0" presId="urn:microsoft.com/office/officeart/2005/8/layout/process4"/>
    <dgm:cxn modelId="{B3FAF944-2830-4E7D-B937-43DCA1163F2C}" type="presParOf" srcId="{54EBBECA-CB6A-4AF7-AA9A-BB2BC46143C8}" destId="{6C40B2B1-BA18-45CD-9779-12318BDB7F12}" srcOrd="0" destOrd="0" presId="urn:microsoft.com/office/officeart/2005/8/layout/process4"/>
    <dgm:cxn modelId="{FEC91F87-6656-4189-A237-F431BFD76636}" type="presParOf" srcId="{54EBBECA-CB6A-4AF7-AA9A-BB2BC46143C8}" destId="{4C31EF57-2D34-4CCC-B00E-6787089C75AE}" srcOrd="1" destOrd="0" presId="urn:microsoft.com/office/officeart/2005/8/layout/process4"/>
    <dgm:cxn modelId="{5344BAAC-7CC1-449A-A497-E6570CA64D00}" type="presParOf" srcId="{54EBBECA-CB6A-4AF7-AA9A-BB2BC46143C8}" destId="{FA0969FA-8137-4C5E-916D-69BB76492F8B}" srcOrd="2" destOrd="0" presId="urn:microsoft.com/office/officeart/2005/8/layout/process4"/>
    <dgm:cxn modelId="{E1FBD801-78A3-47EE-8436-7434E0DB479B}" type="presParOf" srcId="{FA0969FA-8137-4C5E-916D-69BB76492F8B}" destId="{D566726D-040D-483E-955B-9D698AEB6A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4DBA9-B4CC-47E2-9956-A28BEDF658CA}"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9C8AE01F-B6AE-47D9-B237-FB53A14B832E}">
      <dgm:prSet phldrT="[Text]" custT="1"/>
      <dgm:spPr/>
      <dgm:t>
        <a:bodyPr/>
        <a:lstStyle/>
        <a:p>
          <a:r>
            <a:rPr lang="en-US" sz="1400" b="1" dirty="0">
              <a:latin typeface="Segoe UI Semilight" panose="020B0402040204020203" pitchFamily="34" charset="0"/>
              <a:cs typeface="Segoe UI Semilight" panose="020B0402040204020203" pitchFamily="34" charset="0"/>
            </a:rPr>
            <a:t>Health</a:t>
          </a:r>
        </a:p>
      </dgm:t>
    </dgm:pt>
    <dgm:pt modelId="{EC554072-B2B3-43F7-A9FF-0E7CE3C19773}" type="parTrans" cxnId="{564389B7-BF42-42F6-BEF2-D9FC123EA656}">
      <dgm:prSet/>
      <dgm:spPr/>
      <dgm:t>
        <a:bodyPr/>
        <a:lstStyle/>
        <a:p>
          <a:endParaRPr lang="en-US" sz="3600" b="1">
            <a:latin typeface="Segoe UI Semilight" panose="020B0402040204020203" pitchFamily="34" charset="0"/>
            <a:cs typeface="Segoe UI Semilight" panose="020B0402040204020203" pitchFamily="34" charset="0"/>
          </a:endParaRPr>
        </a:p>
      </dgm:t>
    </dgm:pt>
    <dgm:pt modelId="{511FF5ED-91F6-4176-A0D6-14193174EBF0}" type="sibTrans" cxnId="{564389B7-BF42-42F6-BEF2-D9FC123EA656}">
      <dgm:prSet/>
      <dgm:spPr/>
      <dgm:t>
        <a:bodyPr/>
        <a:lstStyle/>
        <a:p>
          <a:endParaRPr lang="en-US" sz="3600" b="1">
            <a:latin typeface="Segoe UI Semilight" panose="020B0402040204020203" pitchFamily="34" charset="0"/>
            <a:cs typeface="Segoe UI Semilight" panose="020B0402040204020203" pitchFamily="34" charset="0"/>
          </a:endParaRPr>
        </a:p>
      </dgm:t>
    </dgm:pt>
    <dgm:pt modelId="{E4648A37-3B10-4323-BEDC-00246807C420}">
      <dgm:prSet phldrT="[Text]" custT="1"/>
      <dgm:spPr/>
      <dgm:t>
        <a:bodyPr/>
        <a:lstStyle/>
        <a:p>
          <a:r>
            <a:rPr lang="en-US" sz="1600" b="1" dirty="0">
              <a:latin typeface="Segoe UI Semilight" panose="020B0402040204020203" pitchFamily="34" charset="0"/>
              <a:cs typeface="Segoe UI Semilight" panose="020B0402040204020203" pitchFamily="34" charset="0"/>
            </a:rPr>
            <a:t>Housing/Family Housing</a:t>
          </a:r>
        </a:p>
      </dgm:t>
    </dgm:pt>
    <dgm:pt modelId="{AF961DFB-8176-4E08-B4AB-615648A8C4F6}" type="parTrans" cxnId="{E03B776C-4F60-4F27-AD5E-87787C4032C5}">
      <dgm:prSet/>
      <dgm:spPr/>
      <dgm:t>
        <a:bodyPr/>
        <a:lstStyle/>
        <a:p>
          <a:endParaRPr lang="en-US" sz="3600" b="1">
            <a:latin typeface="Segoe UI Semilight" panose="020B0402040204020203" pitchFamily="34" charset="0"/>
            <a:cs typeface="Segoe UI Semilight" panose="020B0402040204020203" pitchFamily="34" charset="0"/>
          </a:endParaRPr>
        </a:p>
      </dgm:t>
    </dgm:pt>
    <dgm:pt modelId="{1BC5716A-E1EE-4137-B28C-57E8BE4E1D88}" type="sibTrans" cxnId="{E03B776C-4F60-4F27-AD5E-87787C4032C5}">
      <dgm:prSet/>
      <dgm:spPr/>
      <dgm:t>
        <a:bodyPr/>
        <a:lstStyle/>
        <a:p>
          <a:endParaRPr lang="en-US" sz="3600" b="1">
            <a:latin typeface="Segoe UI Semilight" panose="020B0402040204020203" pitchFamily="34" charset="0"/>
            <a:cs typeface="Segoe UI Semilight" panose="020B0402040204020203" pitchFamily="34" charset="0"/>
          </a:endParaRPr>
        </a:p>
      </dgm:t>
    </dgm:pt>
    <dgm:pt modelId="{2120876D-7DB4-4F47-9A97-8EB8793DE597}">
      <dgm:prSet phldrT="[Text]" custT="1"/>
      <dgm:spPr/>
      <dgm:t>
        <a:bodyPr/>
        <a:lstStyle/>
        <a:p>
          <a:r>
            <a:rPr lang="en-US" sz="1200" b="1" dirty="0">
              <a:latin typeface="Segoe UI Semilight" panose="020B0402040204020203" pitchFamily="34" charset="0"/>
              <a:cs typeface="Segoe UI Semilight" panose="020B0402040204020203" pitchFamily="34" charset="0"/>
            </a:rPr>
            <a:t>Emergency Financial Aid</a:t>
          </a:r>
        </a:p>
      </dgm:t>
    </dgm:pt>
    <dgm:pt modelId="{34692AAF-1177-43A9-B3F2-43C604689114}" type="parTrans" cxnId="{51AD895C-7B32-4DCE-85ED-76736726FFB4}">
      <dgm:prSet/>
      <dgm:spPr/>
      <dgm:t>
        <a:bodyPr/>
        <a:lstStyle/>
        <a:p>
          <a:endParaRPr lang="en-US" sz="3600" b="1">
            <a:latin typeface="Segoe UI Semilight" panose="020B0402040204020203" pitchFamily="34" charset="0"/>
            <a:cs typeface="Segoe UI Semilight" panose="020B0402040204020203" pitchFamily="34" charset="0"/>
          </a:endParaRPr>
        </a:p>
      </dgm:t>
    </dgm:pt>
    <dgm:pt modelId="{5BDCD622-24AD-4852-8CA9-6067A7AA6991}" type="sibTrans" cxnId="{51AD895C-7B32-4DCE-85ED-76736726FFB4}">
      <dgm:prSet/>
      <dgm:spPr/>
      <dgm:t>
        <a:bodyPr/>
        <a:lstStyle/>
        <a:p>
          <a:endParaRPr lang="en-US" sz="3600" b="1">
            <a:latin typeface="Segoe UI Semilight" panose="020B0402040204020203" pitchFamily="34" charset="0"/>
            <a:cs typeface="Segoe UI Semilight" panose="020B0402040204020203" pitchFamily="34" charset="0"/>
          </a:endParaRPr>
        </a:p>
      </dgm:t>
    </dgm:pt>
    <dgm:pt modelId="{9AF27753-ED17-40EE-B6B6-C13968B71144}" type="pres">
      <dgm:prSet presAssocID="{CA44DBA9-B4CC-47E2-9956-A28BEDF658CA}" presName="Name0" presStyleCnt="0">
        <dgm:presLayoutVars>
          <dgm:chMax val="11"/>
          <dgm:chPref val="11"/>
          <dgm:dir/>
          <dgm:resizeHandles/>
        </dgm:presLayoutVars>
      </dgm:prSet>
      <dgm:spPr/>
    </dgm:pt>
    <dgm:pt modelId="{F20B3829-9E53-430C-AEDA-926EEAE0CBD9}" type="pres">
      <dgm:prSet presAssocID="{2120876D-7DB4-4F47-9A97-8EB8793DE597}" presName="Accent3" presStyleCnt="0"/>
      <dgm:spPr/>
    </dgm:pt>
    <dgm:pt modelId="{595C7BA8-3E53-49D8-8B70-F8CC513740F6}" type="pres">
      <dgm:prSet presAssocID="{2120876D-7DB4-4F47-9A97-8EB8793DE597}" presName="Accent" presStyleLbl="node1" presStyleIdx="0" presStyleCnt="3"/>
      <dgm:spPr/>
    </dgm:pt>
    <dgm:pt modelId="{30314A51-0430-4210-BDD8-764805EBB452}" type="pres">
      <dgm:prSet presAssocID="{2120876D-7DB4-4F47-9A97-8EB8793DE597}" presName="ParentBackground3" presStyleCnt="0"/>
      <dgm:spPr/>
    </dgm:pt>
    <dgm:pt modelId="{CDEBAD37-3C72-4E4F-8FD6-964BD0C92D78}" type="pres">
      <dgm:prSet presAssocID="{2120876D-7DB4-4F47-9A97-8EB8793DE597}" presName="ParentBackground" presStyleLbl="fgAcc1" presStyleIdx="0" presStyleCnt="3"/>
      <dgm:spPr/>
    </dgm:pt>
    <dgm:pt modelId="{76AE3EB8-D237-4DBD-8731-D0DFBC5363E0}" type="pres">
      <dgm:prSet presAssocID="{2120876D-7DB4-4F47-9A97-8EB8793DE597}" presName="Parent3" presStyleLbl="revTx" presStyleIdx="0" presStyleCnt="0">
        <dgm:presLayoutVars>
          <dgm:chMax val="1"/>
          <dgm:chPref val="1"/>
          <dgm:bulletEnabled val="1"/>
        </dgm:presLayoutVars>
      </dgm:prSet>
      <dgm:spPr/>
    </dgm:pt>
    <dgm:pt modelId="{C62B0B50-C0B8-43E3-A3C6-EFA3827C91C9}" type="pres">
      <dgm:prSet presAssocID="{E4648A37-3B10-4323-BEDC-00246807C420}" presName="Accent2" presStyleCnt="0"/>
      <dgm:spPr/>
    </dgm:pt>
    <dgm:pt modelId="{9481D628-D06F-4D76-8EFB-A2765B2F3E36}" type="pres">
      <dgm:prSet presAssocID="{E4648A37-3B10-4323-BEDC-00246807C420}" presName="Accent" presStyleLbl="node1" presStyleIdx="1" presStyleCnt="3"/>
      <dgm:spPr/>
    </dgm:pt>
    <dgm:pt modelId="{93767C8F-D5EB-45F6-8174-7864CD7560B4}" type="pres">
      <dgm:prSet presAssocID="{E4648A37-3B10-4323-BEDC-00246807C420}" presName="ParentBackground2" presStyleCnt="0"/>
      <dgm:spPr/>
    </dgm:pt>
    <dgm:pt modelId="{EBAB7685-1CC3-4F25-BFA0-B8CCD67EEE33}" type="pres">
      <dgm:prSet presAssocID="{E4648A37-3B10-4323-BEDC-00246807C420}" presName="ParentBackground" presStyleLbl="fgAcc1" presStyleIdx="1" presStyleCnt="3"/>
      <dgm:spPr/>
    </dgm:pt>
    <dgm:pt modelId="{60CF638B-F0B0-4B3B-8FBE-96899F32F835}" type="pres">
      <dgm:prSet presAssocID="{E4648A37-3B10-4323-BEDC-00246807C420}" presName="Parent2" presStyleLbl="revTx" presStyleIdx="0" presStyleCnt="0">
        <dgm:presLayoutVars>
          <dgm:chMax val="1"/>
          <dgm:chPref val="1"/>
          <dgm:bulletEnabled val="1"/>
        </dgm:presLayoutVars>
      </dgm:prSet>
      <dgm:spPr/>
    </dgm:pt>
    <dgm:pt modelId="{3D5E541F-E491-4DA8-9BA0-18A4BA626119}" type="pres">
      <dgm:prSet presAssocID="{9C8AE01F-B6AE-47D9-B237-FB53A14B832E}" presName="Accent1" presStyleCnt="0"/>
      <dgm:spPr/>
    </dgm:pt>
    <dgm:pt modelId="{03D554EC-3E80-46C3-8890-498AE431899D}" type="pres">
      <dgm:prSet presAssocID="{9C8AE01F-B6AE-47D9-B237-FB53A14B832E}" presName="Accent" presStyleLbl="node1" presStyleIdx="2" presStyleCnt="3"/>
      <dgm:spPr/>
    </dgm:pt>
    <dgm:pt modelId="{83E2873F-9D66-4635-82A6-E9C8F20A72F3}" type="pres">
      <dgm:prSet presAssocID="{9C8AE01F-B6AE-47D9-B237-FB53A14B832E}" presName="ParentBackground1" presStyleCnt="0"/>
      <dgm:spPr/>
    </dgm:pt>
    <dgm:pt modelId="{E1D540BA-D2D9-4FC9-8AA8-4EBDF39189FA}" type="pres">
      <dgm:prSet presAssocID="{9C8AE01F-B6AE-47D9-B237-FB53A14B832E}" presName="ParentBackground" presStyleLbl="fgAcc1" presStyleIdx="2" presStyleCnt="3"/>
      <dgm:spPr/>
    </dgm:pt>
    <dgm:pt modelId="{C7B88F69-C3D8-40E4-AB95-F8648DBC9FBA}" type="pres">
      <dgm:prSet presAssocID="{9C8AE01F-B6AE-47D9-B237-FB53A14B832E}" presName="Parent1" presStyleLbl="revTx" presStyleIdx="0" presStyleCnt="0">
        <dgm:presLayoutVars>
          <dgm:chMax val="1"/>
          <dgm:chPref val="1"/>
          <dgm:bulletEnabled val="1"/>
        </dgm:presLayoutVars>
      </dgm:prSet>
      <dgm:spPr/>
    </dgm:pt>
  </dgm:ptLst>
  <dgm:cxnLst>
    <dgm:cxn modelId="{7DE1911D-7218-41E4-9DF5-E7E3B8C07A19}" type="presOf" srcId="{E4648A37-3B10-4323-BEDC-00246807C420}" destId="{EBAB7685-1CC3-4F25-BFA0-B8CCD67EEE33}" srcOrd="0" destOrd="0" presId="urn:microsoft.com/office/officeart/2011/layout/CircleProcess"/>
    <dgm:cxn modelId="{E61B5029-2BD6-4EC8-A030-A4DCF706C76A}" type="presOf" srcId="{2120876D-7DB4-4F47-9A97-8EB8793DE597}" destId="{CDEBAD37-3C72-4E4F-8FD6-964BD0C92D78}" srcOrd="0" destOrd="0" presId="urn:microsoft.com/office/officeart/2011/layout/CircleProcess"/>
    <dgm:cxn modelId="{52A1AF33-743B-4B9F-B26A-4D1618443740}" type="presOf" srcId="{E4648A37-3B10-4323-BEDC-00246807C420}" destId="{60CF638B-F0B0-4B3B-8FBE-96899F32F835}" srcOrd="1" destOrd="0" presId="urn:microsoft.com/office/officeart/2011/layout/CircleProcess"/>
    <dgm:cxn modelId="{51AD895C-7B32-4DCE-85ED-76736726FFB4}" srcId="{CA44DBA9-B4CC-47E2-9956-A28BEDF658CA}" destId="{2120876D-7DB4-4F47-9A97-8EB8793DE597}" srcOrd="2" destOrd="0" parTransId="{34692AAF-1177-43A9-B3F2-43C604689114}" sibTransId="{5BDCD622-24AD-4852-8CA9-6067A7AA6991}"/>
    <dgm:cxn modelId="{BBA50B43-6A76-41D0-A5F6-282D54C3EAB0}" type="presOf" srcId="{CA44DBA9-B4CC-47E2-9956-A28BEDF658CA}" destId="{9AF27753-ED17-40EE-B6B6-C13968B71144}" srcOrd="0" destOrd="0" presId="urn:microsoft.com/office/officeart/2011/layout/CircleProcess"/>
    <dgm:cxn modelId="{E03B776C-4F60-4F27-AD5E-87787C4032C5}" srcId="{CA44DBA9-B4CC-47E2-9956-A28BEDF658CA}" destId="{E4648A37-3B10-4323-BEDC-00246807C420}" srcOrd="1" destOrd="0" parTransId="{AF961DFB-8176-4E08-B4AB-615648A8C4F6}" sibTransId="{1BC5716A-E1EE-4137-B28C-57E8BE4E1D88}"/>
    <dgm:cxn modelId="{A821FE84-E4B8-43F9-A2D0-A41D58024506}" type="presOf" srcId="{2120876D-7DB4-4F47-9A97-8EB8793DE597}" destId="{76AE3EB8-D237-4DBD-8731-D0DFBC5363E0}" srcOrd="1" destOrd="0" presId="urn:microsoft.com/office/officeart/2011/layout/CircleProcess"/>
    <dgm:cxn modelId="{6E60E5A5-31AE-4DD2-8A45-0360E5551154}" type="presOf" srcId="{9C8AE01F-B6AE-47D9-B237-FB53A14B832E}" destId="{E1D540BA-D2D9-4FC9-8AA8-4EBDF39189FA}" srcOrd="0" destOrd="0" presId="urn:microsoft.com/office/officeart/2011/layout/CircleProcess"/>
    <dgm:cxn modelId="{564389B7-BF42-42F6-BEF2-D9FC123EA656}" srcId="{CA44DBA9-B4CC-47E2-9956-A28BEDF658CA}" destId="{9C8AE01F-B6AE-47D9-B237-FB53A14B832E}" srcOrd="0" destOrd="0" parTransId="{EC554072-B2B3-43F7-A9FF-0E7CE3C19773}" sibTransId="{511FF5ED-91F6-4176-A0D6-14193174EBF0}"/>
    <dgm:cxn modelId="{2290E8CA-86C7-44C3-912E-F62EB6F8867E}" type="presOf" srcId="{9C8AE01F-B6AE-47D9-B237-FB53A14B832E}" destId="{C7B88F69-C3D8-40E4-AB95-F8648DBC9FBA}" srcOrd="1" destOrd="0" presId="urn:microsoft.com/office/officeart/2011/layout/CircleProcess"/>
    <dgm:cxn modelId="{B4768C39-E1BB-4BBB-B5D3-E579125DD003}" type="presParOf" srcId="{9AF27753-ED17-40EE-B6B6-C13968B71144}" destId="{F20B3829-9E53-430C-AEDA-926EEAE0CBD9}" srcOrd="0" destOrd="0" presId="urn:microsoft.com/office/officeart/2011/layout/CircleProcess"/>
    <dgm:cxn modelId="{10873B6D-768B-44A7-982B-A585CB715E56}" type="presParOf" srcId="{F20B3829-9E53-430C-AEDA-926EEAE0CBD9}" destId="{595C7BA8-3E53-49D8-8B70-F8CC513740F6}" srcOrd="0" destOrd="0" presId="urn:microsoft.com/office/officeart/2011/layout/CircleProcess"/>
    <dgm:cxn modelId="{E085E440-B735-48AB-A0B8-271BA6693240}" type="presParOf" srcId="{9AF27753-ED17-40EE-B6B6-C13968B71144}" destId="{30314A51-0430-4210-BDD8-764805EBB452}" srcOrd="1" destOrd="0" presId="urn:microsoft.com/office/officeart/2011/layout/CircleProcess"/>
    <dgm:cxn modelId="{21694B83-DD98-40A8-A15B-65A0AD86A449}" type="presParOf" srcId="{30314A51-0430-4210-BDD8-764805EBB452}" destId="{CDEBAD37-3C72-4E4F-8FD6-964BD0C92D78}" srcOrd="0" destOrd="0" presId="urn:microsoft.com/office/officeart/2011/layout/CircleProcess"/>
    <dgm:cxn modelId="{7B2BE466-66FE-49D3-AE1B-552187808B9B}" type="presParOf" srcId="{9AF27753-ED17-40EE-B6B6-C13968B71144}" destId="{76AE3EB8-D237-4DBD-8731-D0DFBC5363E0}" srcOrd="2" destOrd="0" presId="urn:microsoft.com/office/officeart/2011/layout/CircleProcess"/>
    <dgm:cxn modelId="{2510AB14-1800-4ABD-8399-FEE8FC82325F}" type="presParOf" srcId="{9AF27753-ED17-40EE-B6B6-C13968B71144}" destId="{C62B0B50-C0B8-43E3-A3C6-EFA3827C91C9}" srcOrd="3" destOrd="0" presId="urn:microsoft.com/office/officeart/2011/layout/CircleProcess"/>
    <dgm:cxn modelId="{FA0D4D0E-9F15-4DD6-A376-8CB60D6AF9F1}" type="presParOf" srcId="{C62B0B50-C0B8-43E3-A3C6-EFA3827C91C9}" destId="{9481D628-D06F-4D76-8EFB-A2765B2F3E36}" srcOrd="0" destOrd="0" presId="urn:microsoft.com/office/officeart/2011/layout/CircleProcess"/>
    <dgm:cxn modelId="{B03AE456-6E14-44DE-B236-8374C1F5C07D}" type="presParOf" srcId="{9AF27753-ED17-40EE-B6B6-C13968B71144}" destId="{93767C8F-D5EB-45F6-8174-7864CD7560B4}" srcOrd="4" destOrd="0" presId="urn:microsoft.com/office/officeart/2011/layout/CircleProcess"/>
    <dgm:cxn modelId="{9E3AE5FB-12D5-46DC-9CC2-915C527A944A}" type="presParOf" srcId="{93767C8F-D5EB-45F6-8174-7864CD7560B4}" destId="{EBAB7685-1CC3-4F25-BFA0-B8CCD67EEE33}" srcOrd="0" destOrd="0" presId="urn:microsoft.com/office/officeart/2011/layout/CircleProcess"/>
    <dgm:cxn modelId="{6A50BFBB-4AFE-48CB-A5F7-575AB8407B2A}" type="presParOf" srcId="{9AF27753-ED17-40EE-B6B6-C13968B71144}" destId="{60CF638B-F0B0-4B3B-8FBE-96899F32F835}" srcOrd="5" destOrd="0" presId="urn:microsoft.com/office/officeart/2011/layout/CircleProcess"/>
    <dgm:cxn modelId="{5C8F253A-BBE6-4DE3-98B0-D4CA8A26F193}" type="presParOf" srcId="{9AF27753-ED17-40EE-B6B6-C13968B71144}" destId="{3D5E541F-E491-4DA8-9BA0-18A4BA626119}" srcOrd="6" destOrd="0" presId="urn:microsoft.com/office/officeart/2011/layout/CircleProcess"/>
    <dgm:cxn modelId="{083CC622-74D4-41B4-8B41-95154AEFD6C7}" type="presParOf" srcId="{3D5E541F-E491-4DA8-9BA0-18A4BA626119}" destId="{03D554EC-3E80-46C3-8890-498AE431899D}" srcOrd="0" destOrd="0" presId="urn:microsoft.com/office/officeart/2011/layout/CircleProcess"/>
    <dgm:cxn modelId="{17429E6D-E6AF-429F-AE26-7163B731EE22}" type="presParOf" srcId="{9AF27753-ED17-40EE-B6B6-C13968B71144}" destId="{83E2873F-9D66-4635-82A6-E9C8F20A72F3}" srcOrd="7" destOrd="0" presId="urn:microsoft.com/office/officeart/2011/layout/CircleProcess"/>
    <dgm:cxn modelId="{97F45A33-FA64-4873-9DC3-A5D9954C93D9}" type="presParOf" srcId="{83E2873F-9D66-4635-82A6-E9C8F20A72F3}" destId="{E1D540BA-D2D9-4FC9-8AA8-4EBDF39189FA}" srcOrd="0" destOrd="0" presId="urn:microsoft.com/office/officeart/2011/layout/CircleProcess"/>
    <dgm:cxn modelId="{838AD090-08EF-4EC3-A7D3-328E1CB3ABE3}" type="presParOf" srcId="{9AF27753-ED17-40EE-B6B6-C13968B71144}" destId="{C7B88F69-C3D8-40E4-AB95-F8648DBC9FBA}" srcOrd="8"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44DBA9-B4CC-47E2-9956-A28BEDF658CA}"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9C8AE01F-B6AE-47D9-B237-FB53A14B832E}">
      <dgm:prSet phldrT="[Text]" custT="1"/>
      <dgm:spPr/>
      <dgm:t>
        <a:bodyPr/>
        <a:lstStyle/>
        <a:p>
          <a:r>
            <a:rPr lang="en-US" sz="1200" b="1" dirty="0">
              <a:latin typeface="Segoe UI Semilight" panose="020B0402040204020203" pitchFamily="34" charset="0"/>
              <a:cs typeface="Segoe UI Semilight" panose="020B0402040204020203" pitchFamily="34" charset="0"/>
            </a:rPr>
            <a:t>Employment </a:t>
          </a:r>
        </a:p>
      </dgm:t>
    </dgm:pt>
    <dgm:pt modelId="{EC554072-B2B3-43F7-A9FF-0E7CE3C19773}" type="parTrans" cxnId="{564389B7-BF42-42F6-BEF2-D9FC123EA656}">
      <dgm:prSet/>
      <dgm:spPr/>
      <dgm:t>
        <a:bodyPr/>
        <a:lstStyle/>
        <a:p>
          <a:endParaRPr lang="en-US" sz="2400" b="1">
            <a:latin typeface="Segoe UI Semilight" panose="020B0402040204020203" pitchFamily="34" charset="0"/>
            <a:cs typeface="Segoe UI Semilight" panose="020B0402040204020203" pitchFamily="34" charset="0"/>
          </a:endParaRPr>
        </a:p>
      </dgm:t>
    </dgm:pt>
    <dgm:pt modelId="{511FF5ED-91F6-4176-A0D6-14193174EBF0}" type="sibTrans" cxnId="{564389B7-BF42-42F6-BEF2-D9FC123EA656}">
      <dgm:prSet/>
      <dgm:spPr/>
      <dgm:t>
        <a:bodyPr/>
        <a:lstStyle/>
        <a:p>
          <a:endParaRPr lang="en-US" sz="2400" b="1">
            <a:latin typeface="Segoe UI Semilight" panose="020B0402040204020203" pitchFamily="34" charset="0"/>
            <a:cs typeface="Segoe UI Semilight" panose="020B0402040204020203" pitchFamily="34" charset="0"/>
          </a:endParaRPr>
        </a:p>
      </dgm:t>
    </dgm:pt>
    <dgm:pt modelId="{E4648A37-3B10-4323-BEDC-00246807C420}">
      <dgm:prSet phldrT="[Text]" custT="1"/>
      <dgm:spPr/>
      <dgm:t>
        <a:bodyPr/>
        <a:lstStyle/>
        <a:p>
          <a:r>
            <a:rPr lang="en-US" sz="1400" b="1" dirty="0">
              <a:latin typeface="Segoe UI Semilight" panose="020B0402040204020203" pitchFamily="34" charset="0"/>
              <a:cs typeface="Segoe UI Semilight" panose="020B0402040204020203" pitchFamily="34" charset="0"/>
            </a:rPr>
            <a:t>Legal Assistance</a:t>
          </a:r>
        </a:p>
      </dgm:t>
    </dgm:pt>
    <dgm:pt modelId="{AF961DFB-8176-4E08-B4AB-615648A8C4F6}" type="parTrans" cxnId="{E03B776C-4F60-4F27-AD5E-87787C4032C5}">
      <dgm:prSet/>
      <dgm:spPr/>
      <dgm:t>
        <a:bodyPr/>
        <a:lstStyle/>
        <a:p>
          <a:endParaRPr lang="en-US" sz="2400" b="1">
            <a:latin typeface="Segoe UI Semilight" panose="020B0402040204020203" pitchFamily="34" charset="0"/>
            <a:cs typeface="Segoe UI Semilight" panose="020B0402040204020203" pitchFamily="34" charset="0"/>
          </a:endParaRPr>
        </a:p>
      </dgm:t>
    </dgm:pt>
    <dgm:pt modelId="{1BC5716A-E1EE-4137-B28C-57E8BE4E1D88}" type="sibTrans" cxnId="{E03B776C-4F60-4F27-AD5E-87787C4032C5}">
      <dgm:prSet/>
      <dgm:spPr/>
      <dgm:t>
        <a:bodyPr/>
        <a:lstStyle/>
        <a:p>
          <a:endParaRPr lang="en-US" sz="2400" b="1">
            <a:latin typeface="Segoe UI Semilight" panose="020B0402040204020203" pitchFamily="34" charset="0"/>
            <a:cs typeface="Segoe UI Semilight" panose="020B0402040204020203" pitchFamily="34" charset="0"/>
          </a:endParaRPr>
        </a:p>
      </dgm:t>
    </dgm:pt>
    <dgm:pt modelId="{2120876D-7DB4-4F47-9A97-8EB8793DE597}">
      <dgm:prSet phldrT="[Text]" custT="1"/>
      <dgm:spPr/>
      <dgm:t>
        <a:bodyPr/>
        <a:lstStyle/>
        <a:p>
          <a:r>
            <a:rPr lang="en-US" sz="1400" b="1" dirty="0">
              <a:latin typeface="Segoe UI Semilight" panose="020B0402040204020203" pitchFamily="34" charset="0"/>
              <a:cs typeface="Segoe UI Semilight" panose="020B0402040204020203" pitchFamily="34" charset="0"/>
            </a:rPr>
            <a:t>Education</a:t>
          </a:r>
        </a:p>
      </dgm:t>
    </dgm:pt>
    <dgm:pt modelId="{34692AAF-1177-43A9-B3F2-43C604689114}" type="parTrans" cxnId="{51AD895C-7B32-4DCE-85ED-76736726FFB4}">
      <dgm:prSet/>
      <dgm:spPr/>
      <dgm:t>
        <a:bodyPr/>
        <a:lstStyle/>
        <a:p>
          <a:endParaRPr lang="en-US" sz="2400" b="1">
            <a:latin typeface="Segoe UI Semilight" panose="020B0402040204020203" pitchFamily="34" charset="0"/>
            <a:cs typeface="Segoe UI Semilight" panose="020B0402040204020203" pitchFamily="34" charset="0"/>
          </a:endParaRPr>
        </a:p>
      </dgm:t>
    </dgm:pt>
    <dgm:pt modelId="{5BDCD622-24AD-4852-8CA9-6067A7AA6991}" type="sibTrans" cxnId="{51AD895C-7B32-4DCE-85ED-76736726FFB4}">
      <dgm:prSet/>
      <dgm:spPr/>
      <dgm:t>
        <a:bodyPr/>
        <a:lstStyle/>
        <a:p>
          <a:endParaRPr lang="en-US" sz="2400" b="1">
            <a:latin typeface="Segoe UI Semilight" panose="020B0402040204020203" pitchFamily="34" charset="0"/>
            <a:cs typeface="Segoe UI Semilight" panose="020B0402040204020203" pitchFamily="34" charset="0"/>
          </a:endParaRPr>
        </a:p>
      </dgm:t>
    </dgm:pt>
    <dgm:pt modelId="{9AF27753-ED17-40EE-B6B6-C13968B71144}" type="pres">
      <dgm:prSet presAssocID="{CA44DBA9-B4CC-47E2-9956-A28BEDF658CA}" presName="Name0" presStyleCnt="0">
        <dgm:presLayoutVars>
          <dgm:chMax val="11"/>
          <dgm:chPref val="11"/>
          <dgm:dir/>
          <dgm:resizeHandles/>
        </dgm:presLayoutVars>
      </dgm:prSet>
      <dgm:spPr/>
    </dgm:pt>
    <dgm:pt modelId="{F20B3829-9E53-430C-AEDA-926EEAE0CBD9}" type="pres">
      <dgm:prSet presAssocID="{2120876D-7DB4-4F47-9A97-8EB8793DE597}" presName="Accent3" presStyleCnt="0"/>
      <dgm:spPr/>
    </dgm:pt>
    <dgm:pt modelId="{595C7BA8-3E53-49D8-8B70-F8CC513740F6}" type="pres">
      <dgm:prSet presAssocID="{2120876D-7DB4-4F47-9A97-8EB8793DE597}" presName="Accent" presStyleLbl="node1" presStyleIdx="0" presStyleCnt="3"/>
      <dgm:spPr/>
    </dgm:pt>
    <dgm:pt modelId="{30314A51-0430-4210-BDD8-764805EBB452}" type="pres">
      <dgm:prSet presAssocID="{2120876D-7DB4-4F47-9A97-8EB8793DE597}" presName="ParentBackground3" presStyleCnt="0"/>
      <dgm:spPr/>
    </dgm:pt>
    <dgm:pt modelId="{CDEBAD37-3C72-4E4F-8FD6-964BD0C92D78}" type="pres">
      <dgm:prSet presAssocID="{2120876D-7DB4-4F47-9A97-8EB8793DE597}" presName="ParentBackground" presStyleLbl="fgAcc1" presStyleIdx="0" presStyleCnt="3"/>
      <dgm:spPr/>
    </dgm:pt>
    <dgm:pt modelId="{76AE3EB8-D237-4DBD-8731-D0DFBC5363E0}" type="pres">
      <dgm:prSet presAssocID="{2120876D-7DB4-4F47-9A97-8EB8793DE597}" presName="Parent3" presStyleLbl="revTx" presStyleIdx="0" presStyleCnt="0">
        <dgm:presLayoutVars>
          <dgm:chMax val="1"/>
          <dgm:chPref val="1"/>
          <dgm:bulletEnabled val="1"/>
        </dgm:presLayoutVars>
      </dgm:prSet>
      <dgm:spPr/>
    </dgm:pt>
    <dgm:pt modelId="{C62B0B50-C0B8-43E3-A3C6-EFA3827C91C9}" type="pres">
      <dgm:prSet presAssocID="{E4648A37-3B10-4323-BEDC-00246807C420}" presName="Accent2" presStyleCnt="0"/>
      <dgm:spPr/>
    </dgm:pt>
    <dgm:pt modelId="{9481D628-D06F-4D76-8EFB-A2765B2F3E36}" type="pres">
      <dgm:prSet presAssocID="{E4648A37-3B10-4323-BEDC-00246807C420}" presName="Accent" presStyleLbl="node1" presStyleIdx="1" presStyleCnt="3"/>
      <dgm:spPr/>
    </dgm:pt>
    <dgm:pt modelId="{93767C8F-D5EB-45F6-8174-7864CD7560B4}" type="pres">
      <dgm:prSet presAssocID="{E4648A37-3B10-4323-BEDC-00246807C420}" presName="ParentBackground2" presStyleCnt="0"/>
      <dgm:spPr/>
    </dgm:pt>
    <dgm:pt modelId="{EBAB7685-1CC3-4F25-BFA0-B8CCD67EEE33}" type="pres">
      <dgm:prSet presAssocID="{E4648A37-3B10-4323-BEDC-00246807C420}" presName="ParentBackground" presStyleLbl="fgAcc1" presStyleIdx="1" presStyleCnt="3"/>
      <dgm:spPr/>
    </dgm:pt>
    <dgm:pt modelId="{60CF638B-F0B0-4B3B-8FBE-96899F32F835}" type="pres">
      <dgm:prSet presAssocID="{E4648A37-3B10-4323-BEDC-00246807C420}" presName="Parent2" presStyleLbl="revTx" presStyleIdx="0" presStyleCnt="0">
        <dgm:presLayoutVars>
          <dgm:chMax val="1"/>
          <dgm:chPref val="1"/>
          <dgm:bulletEnabled val="1"/>
        </dgm:presLayoutVars>
      </dgm:prSet>
      <dgm:spPr/>
    </dgm:pt>
    <dgm:pt modelId="{3D5E541F-E491-4DA8-9BA0-18A4BA626119}" type="pres">
      <dgm:prSet presAssocID="{9C8AE01F-B6AE-47D9-B237-FB53A14B832E}" presName="Accent1" presStyleCnt="0"/>
      <dgm:spPr/>
    </dgm:pt>
    <dgm:pt modelId="{03D554EC-3E80-46C3-8890-498AE431899D}" type="pres">
      <dgm:prSet presAssocID="{9C8AE01F-B6AE-47D9-B237-FB53A14B832E}" presName="Accent" presStyleLbl="node1" presStyleIdx="2" presStyleCnt="3"/>
      <dgm:spPr/>
    </dgm:pt>
    <dgm:pt modelId="{83E2873F-9D66-4635-82A6-E9C8F20A72F3}" type="pres">
      <dgm:prSet presAssocID="{9C8AE01F-B6AE-47D9-B237-FB53A14B832E}" presName="ParentBackground1" presStyleCnt="0"/>
      <dgm:spPr/>
    </dgm:pt>
    <dgm:pt modelId="{E1D540BA-D2D9-4FC9-8AA8-4EBDF39189FA}" type="pres">
      <dgm:prSet presAssocID="{9C8AE01F-B6AE-47D9-B237-FB53A14B832E}" presName="ParentBackground" presStyleLbl="fgAcc1" presStyleIdx="2" presStyleCnt="3"/>
      <dgm:spPr/>
    </dgm:pt>
    <dgm:pt modelId="{C7B88F69-C3D8-40E4-AB95-F8648DBC9FBA}" type="pres">
      <dgm:prSet presAssocID="{9C8AE01F-B6AE-47D9-B237-FB53A14B832E}" presName="Parent1" presStyleLbl="revTx" presStyleIdx="0" presStyleCnt="0">
        <dgm:presLayoutVars>
          <dgm:chMax val="1"/>
          <dgm:chPref val="1"/>
          <dgm:bulletEnabled val="1"/>
        </dgm:presLayoutVars>
      </dgm:prSet>
      <dgm:spPr/>
    </dgm:pt>
  </dgm:ptLst>
  <dgm:cxnLst>
    <dgm:cxn modelId="{7DE1911D-7218-41E4-9DF5-E7E3B8C07A19}" type="presOf" srcId="{E4648A37-3B10-4323-BEDC-00246807C420}" destId="{EBAB7685-1CC3-4F25-BFA0-B8CCD67EEE33}" srcOrd="0" destOrd="0" presId="urn:microsoft.com/office/officeart/2011/layout/CircleProcess"/>
    <dgm:cxn modelId="{E61B5029-2BD6-4EC8-A030-A4DCF706C76A}" type="presOf" srcId="{2120876D-7DB4-4F47-9A97-8EB8793DE597}" destId="{CDEBAD37-3C72-4E4F-8FD6-964BD0C92D78}" srcOrd="0" destOrd="0" presId="urn:microsoft.com/office/officeart/2011/layout/CircleProcess"/>
    <dgm:cxn modelId="{52A1AF33-743B-4B9F-B26A-4D1618443740}" type="presOf" srcId="{E4648A37-3B10-4323-BEDC-00246807C420}" destId="{60CF638B-F0B0-4B3B-8FBE-96899F32F835}" srcOrd="1" destOrd="0" presId="urn:microsoft.com/office/officeart/2011/layout/CircleProcess"/>
    <dgm:cxn modelId="{51AD895C-7B32-4DCE-85ED-76736726FFB4}" srcId="{CA44DBA9-B4CC-47E2-9956-A28BEDF658CA}" destId="{2120876D-7DB4-4F47-9A97-8EB8793DE597}" srcOrd="2" destOrd="0" parTransId="{34692AAF-1177-43A9-B3F2-43C604689114}" sibTransId="{5BDCD622-24AD-4852-8CA9-6067A7AA6991}"/>
    <dgm:cxn modelId="{BBA50B43-6A76-41D0-A5F6-282D54C3EAB0}" type="presOf" srcId="{CA44DBA9-B4CC-47E2-9956-A28BEDF658CA}" destId="{9AF27753-ED17-40EE-B6B6-C13968B71144}" srcOrd="0" destOrd="0" presId="urn:microsoft.com/office/officeart/2011/layout/CircleProcess"/>
    <dgm:cxn modelId="{E03B776C-4F60-4F27-AD5E-87787C4032C5}" srcId="{CA44DBA9-B4CC-47E2-9956-A28BEDF658CA}" destId="{E4648A37-3B10-4323-BEDC-00246807C420}" srcOrd="1" destOrd="0" parTransId="{AF961DFB-8176-4E08-B4AB-615648A8C4F6}" sibTransId="{1BC5716A-E1EE-4137-B28C-57E8BE4E1D88}"/>
    <dgm:cxn modelId="{A821FE84-E4B8-43F9-A2D0-A41D58024506}" type="presOf" srcId="{2120876D-7DB4-4F47-9A97-8EB8793DE597}" destId="{76AE3EB8-D237-4DBD-8731-D0DFBC5363E0}" srcOrd="1" destOrd="0" presId="urn:microsoft.com/office/officeart/2011/layout/CircleProcess"/>
    <dgm:cxn modelId="{6E60E5A5-31AE-4DD2-8A45-0360E5551154}" type="presOf" srcId="{9C8AE01F-B6AE-47D9-B237-FB53A14B832E}" destId="{E1D540BA-D2D9-4FC9-8AA8-4EBDF39189FA}" srcOrd="0" destOrd="0" presId="urn:microsoft.com/office/officeart/2011/layout/CircleProcess"/>
    <dgm:cxn modelId="{564389B7-BF42-42F6-BEF2-D9FC123EA656}" srcId="{CA44DBA9-B4CC-47E2-9956-A28BEDF658CA}" destId="{9C8AE01F-B6AE-47D9-B237-FB53A14B832E}" srcOrd="0" destOrd="0" parTransId="{EC554072-B2B3-43F7-A9FF-0E7CE3C19773}" sibTransId="{511FF5ED-91F6-4176-A0D6-14193174EBF0}"/>
    <dgm:cxn modelId="{2290E8CA-86C7-44C3-912E-F62EB6F8867E}" type="presOf" srcId="{9C8AE01F-B6AE-47D9-B237-FB53A14B832E}" destId="{C7B88F69-C3D8-40E4-AB95-F8648DBC9FBA}" srcOrd="1" destOrd="0" presId="urn:microsoft.com/office/officeart/2011/layout/CircleProcess"/>
    <dgm:cxn modelId="{B4768C39-E1BB-4BBB-B5D3-E579125DD003}" type="presParOf" srcId="{9AF27753-ED17-40EE-B6B6-C13968B71144}" destId="{F20B3829-9E53-430C-AEDA-926EEAE0CBD9}" srcOrd="0" destOrd="0" presId="urn:microsoft.com/office/officeart/2011/layout/CircleProcess"/>
    <dgm:cxn modelId="{10873B6D-768B-44A7-982B-A585CB715E56}" type="presParOf" srcId="{F20B3829-9E53-430C-AEDA-926EEAE0CBD9}" destId="{595C7BA8-3E53-49D8-8B70-F8CC513740F6}" srcOrd="0" destOrd="0" presId="urn:microsoft.com/office/officeart/2011/layout/CircleProcess"/>
    <dgm:cxn modelId="{E085E440-B735-48AB-A0B8-271BA6693240}" type="presParOf" srcId="{9AF27753-ED17-40EE-B6B6-C13968B71144}" destId="{30314A51-0430-4210-BDD8-764805EBB452}" srcOrd="1" destOrd="0" presId="urn:microsoft.com/office/officeart/2011/layout/CircleProcess"/>
    <dgm:cxn modelId="{21694B83-DD98-40A8-A15B-65A0AD86A449}" type="presParOf" srcId="{30314A51-0430-4210-BDD8-764805EBB452}" destId="{CDEBAD37-3C72-4E4F-8FD6-964BD0C92D78}" srcOrd="0" destOrd="0" presId="urn:microsoft.com/office/officeart/2011/layout/CircleProcess"/>
    <dgm:cxn modelId="{7B2BE466-66FE-49D3-AE1B-552187808B9B}" type="presParOf" srcId="{9AF27753-ED17-40EE-B6B6-C13968B71144}" destId="{76AE3EB8-D237-4DBD-8731-D0DFBC5363E0}" srcOrd="2" destOrd="0" presId="urn:microsoft.com/office/officeart/2011/layout/CircleProcess"/>
    <dgm:cxn modelId="{2510AB14-1800-4ABD-8399-FEE8FC82325F}" type="presParOf" srcId="{9AF27753-ED17-40EE-B6B6-C13968B71144}" destId="{C62B0B50-C0B8-43E3-A3C6-EFA3827C91C9}" srcOrd="3" destOrd="0" presId="urn:microsoft.com/office/officeart/2011/layout/CircleProcess"/>
    <dgm:cxn modelId="{FA0D4D0E-9F15-4DD6-A376-8CB60D6AF9F1}" type="presParOf" srcId="{C62B0B50-C0B8-43E3-A3C6-EFA3827C91C9}" destId="{9481D628-D06F-4D76-8EFB-A2765B2F3E36}" srcOrd="0" destOrd="0" presId="urn:microsoft.com/office/officeart/2011/layout/CircleProcess"/>
    <dgm:cxn modelId="{B03AE456-6E14-44DE-B236-8374C1F5C07D}" type="presParOf" srcId="{9AF27753-ED17-40EE-B6B6-C13968B71144}" destId="{93767C8F-D5EB-45F6-8174-7864CD7560B4}" srcOrd="4" destOrd="0" presId="urn:microsoft.com/office/officeart/2011/layout/CircleProcess"/>
    <dgm:cxn modelId="{9E3AE5FB-12D5-46DC-9CC2-915C527A944A}" type="presParOf" srcId="{93767C8F-D5EB-45F6-8174-7864CD7560B4}" destId="{EBAB7685-1CC3-4F25-BFA0-B8CCD67EEE33}" srcOrd="0" destOrd="0" presId="urn:microsoft.com/office/officeart/2011/layout/CircleProcess"/>
    <dgm:cxn modelId="{6A50BFBB-4AFE-48CB-A5F7-575AB8407B2A}" type="presParOf" srcId="{9AF27753-ED17-40EE-B6B6-C13968B71144}" destId="{60CF638B-F0B0-4B3B-8FBE-96899F32F835}" srcOrd="5" destOrd="0" presId="urn:microsoft.com/office/officeart/2011/layout/CircleProcess"/>
    <dgm:cxn modelId="{5C8F253A-BBE6-4DE3-98B0-D4CA8A26F193}" type="presParOf" srcId="{9AF27753-ED17-40EE-B6B6-C13968B71144}" destId="{3D5E541F-E491-4DA8-9BA0-18A4BA626119}" srcOrd="6" destOrd="0" presId="urn:microsoft.com/office/officeart/2011/layout/CircleProcess"/>
    <dgm:cxn modelId="{083CC622-74D4-41B4-8B41-95154AEFD6C7}" type="presParOf" srcId="{3D5E541F-E491-4DA8-9BA0-18A4BA626119}" destId="{03D554EC-3E80-46C3-8890-498AE431899D}" srcOrd="0" destOrd="0" presId="urn:microsoft.com/office/officeart/2011/layout/CircleProcess"/>
    <dgm:cxn modelId="{17429E6D-E6AF-429F-AE26-7163B731EE22}" type="presParOf" srcId="{9AF27753-ED17-40EE-B6B6-C13968B71144}" destId="{83E2873F-9D66-4635-82A6-E9C8F20A72F3}" srcOrd="7" destOrd="0" presId="urn:microsoft.com/office/officeart/2011/layout/CircleProcess"/>
    <dgm:cxn modelId="{97F45A33-FA64-4873-9DC3-A5D9954C93D9}" type="presParOf" srcId="{83E2873F-9D66-4635-82A6-E9C8F20A72F3}" destId="{E1D540BA-D2D9-4FC9-8AA8-4EBDF39189FA}" srcOrd="0" destOrd="0" presId="urn:microsoft.com/office/officeart/2011/layout/CircleProcess"/>
    <dgm:cxn modelId="{838AD090-08EF-4EC3-A7D3-328E1CB3ABE3}" type="presParOf" srcId="{9AF27753-ED17-40EE-B6B6-C13968B71144}" destId="{C7B88F69-C3D8-40E4-AB95-F8648DBC9FBA}" srcOrd="8"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7D35D-DD66-4EC2-A3E4-DF75420890F5}">
      <dsp:nvSpPr>
        <dsp:cNvPr id="0" name=""/>
        <dsp:cNvSpPr/>
      </dsp:nvSpPr>
      <dsp:spPr>
        <a:xfrm>
          <a:off x="0" y="1560147"/>
          <a:ext cx="10547838" cy="102362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Semilight" panose="020B0402040204020203" pitchFamily="34" charset="0"/>
              <a:cs typeface="Segoe UI Semilight" panose="020B0402040204020203" pitchFamily="34" charset="0"/>
            </a:rPr>
            <a:t>CALL 2-1-1</a:t>
          </a:r>
        </a:p>
      </dsp:txBody>
      <dsp:txXfrm>
        <a:off x="0" y="1560147"/>
        <a:ext cx="10547838" cy="552757"/>
      </dsp:txXfrm>
    </dsp:sp>
    <dsp:sp modelId="{9F1D3E4A-3AB6-4E60-B8C9-CB1526D5973C}">
      <dsp:nvSpPr>
        <dsp:cNvPr id="0" name=""/>
        <dsp:cNvSpPr/>
      </dsp:nvSpPr>
      <dsp:spPr>
        <a:xfrm>
          <a:off x="0" y="2092432"/>
          <a:ext cx="5273919" cy="47086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Segoe UI Semilight" panose="020B0402040204020203" pitchFamily="34" charset="0"/>
              <a:cs typeface="Segoe UI Semilight" panose="020B0402040204020203" pitchFamily="34" charset="0"/>
            </a:rPr>
            <a:t>Case Management</a:t>
          </a:r>
        </a:p>
      </dsp:txBody>
      <dsp:txXfrm>
        <a:off x="0" y="2092432"/>
        <a:ext cx="5273919" cy="470867"/>
      </dsp:txXfrm>
    </dsp:sp>
    <dsp:sp modelId="{EAC74050-7318-4C54-84FB-A5A374300E1E}">
      <dsp:nvSpPr>
        <dsp:cNvPr id="0" name=""/>
        <dsp:cNvSpPr/>
      </dsp:nvSpPr>
      <dsp:spPr>
        <a:xfrm>
          <a:off x="5273919" y="2092432"/>
          <a:ext cx="5273919" cy="470867"/>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Semilight" panose="020B0402040204020203" pitchFamily="34" charset="0"/>
              <a:cs typeface="Segoe UI Semilight" panose="020B0402040204020203" pitchFamily="34" charset="0"/>
            </a:rPr>
            <a:t>Face-to-Face Meeting, Written Assessment, Warm Hand-Off, Ongoing Case Management  </a:t>
          </a:r>
        </a:p>
      </dsp:txBody>
      <dsp:txXfrm>
        <a:off x="5273919" y="2092432"/>
        <a:ext cx="5273919" cy="470867"/>
      </dsp:txXfrm>
    </dsp:sp>
    <dsp:sp modelId="{4C31EF57-2D34-4CCC-B00E-6787089C75AE}">
      <dsp:nvSpPr>
        <dsp:cNvPr id="0" name=""/>
        <dsp:cNvSpPr/>
      </dsp:nvSpPr>
      <dsp:spPr>
        <a:xfrm rot="10800000">
          <a:off x="0" y="0"/>
          <a:ext cx="10547838" cy="1574335"/>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Segoe UI Semilight" panose="020B0402040204020203" pitchFamily="34" charset="0"/>
              <a:cs typeface="Segoe UI Semilight" panose="020B0402040204020203" pitchFamily="34" charset="0"/>
            </a:rPr>
            <a:t>“NO MORE THAN STEPS TO HELP”</a:t>
          </a:r>
        </a:p>
      </dsp:txBody>
      <dsp:txXfrm rot="-10800000">
        <a:off x="0" y="0"/>
        <a:ext cx="10547838" cy="552591"/>
      </dsp:txXfrm>
    </dsp:sp>
    <dsp:sp modelId="{D566726D-040D-483E-955B-9D698AEB6A91}">
      <dsp:nvSpPr>
        <dsp:cNvPr id="0" name=""/>
        <dsp:cNvSpPr/>
      </dsp:nvSpPr>
      <dsp:spPr>
        <a:xfrm>
          <a:off x="4408574" y="483242"/>
          <a:ext cx="1821611" cy="47072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Segoe UI Semilight" panose="020B0402040204020203" pitchFamily="34" charset="0"/>
              <a:cs typeface="Segoe UI Semilight" panose="020B0402040204020203" pitchFamily="34" charset="0"/>
            </a:rPr>
            <a:t>Returning Military</a:t>
          </a:r>
        </a:p>
      </dsp:txBody>
      <dsp:txXfrm>
        <a:off x="4408574" y="483242"/>
        <a:ext cx="1821611" cy="470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7BA8-3E53-49D8-8B70-F8CC513740F6}">
      <dsp:nvSpPr>
        <dsp:cNvPr id="0" name=""/>
        <dsp:cNvSpPr/>
      </dsp:nvSpPr>
      <dsp:spPr>
        <a:xfrm>
          <a:off x="3552179" y="489438"/>
          <a:ext cx="1280732" cy="12809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AD37-3C72-4E4F-8FD6-964BD0C92D78}">
      <dsp:nvSpPr>
        <dsp:cNvPr id="0" name=""/>
        <dsp:cNvSpPr/>
      </dsp:nvSpPr>
      <dsp:spPr>
        <a:xfrm>
          <a:off x="3594703" y="532145"/>
          <a:ext cx="1195683" cy="1195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light" panose="020B0402040204020203" pitchFamily="34" charset="0"/>
              <a:cs typeface="Segoe UI Semilight" panose="020B0402040204020203" pitchFamily="34" charset="0"/>
            </a:rPr>
            <a:t>Emergency Financial Aid</a:t>
          </a:r>
        </a:p>
      </dsp:txBody>
      <dsp:txXfrm>
        <a:off x="3765634" y="702971"/>
        <a:ext cx="853821" cy="853904"/>
      </dsp:txXfrm>
    </dsp:sp>
    <dsp:sp modelId="{9481D628-D06F-4D76-8EFB-A2765B2F3E36}">
      <dsp:nvSpPr>
        <dsp:cNvPr id="0" name=""/>
        <dsp:cNvSpPr/>
      </dsp:nvSpPr>
      <dsp:spPr>
        <a:xfrm rot="2700000">
          <a:off x="2230048" y="490987"/>
          <a:ext cx="1277647" cy="127764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B7685-1CC3-4F25-BFA0-B8CCD67EEE33}">
      <dsp:nvSpPr>
        <dsp:cNvPr id="0" name=""/>
        <dsp:cNvSpPr/>
      </dsp:nvSpPr>
      <dsp:spPr>
        <a:xfrm>
          <a:off x="2271030" y="532145"/>
          <a:ext cx="1195683" cy="1195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Segoe UI Semilight" panose="020B0402040204020203" pitchFamily="34" charset="0"/>
              <a:cs typeface="Segoe UI Semilight" panose="020B0402040204020203" pitchFamily="34" charset="0"/>
            </a:rPr>
            <a:t>Housing/Family Housing</a:t>
          </a:r>
        </a:p>
      </dsp:txBody>
      <dsp:txXfrm>
        <a:off x="2441961" y="702971"/>
        <a:ext cx="853821" cy="853904"/>
      </dsp:txXfrm>
    </dsp:sp>
    <dsp:sp modelId="{03D554EC-3E80-46C3-8890-498AE431899D}">
      <dsp:nvSpPr>
        <dsp:cNvPr id="0" name=""/>
        <dsp:cNvSpPr/>
      </dsp:nvSpPr>
      <dsp:spPr>
        <a:xfrm rot="2700000">
          <a:off x="906374" y="490987"/>
          <a:ext cx="1277647" cy="127764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540BA-D2D9-4FC9-8AA8-4EBDF39189FA}">
      <dsp:nvSpPr>
        <dsp:cNvPr id="0" name=""/>
        <dsp:cNvSpPr/>
      </dsp:nvSpPr>
      <dsp:spPr>
        <a:xfrm>
          <a:off x="947356" y="532145"/>
          <a:ext cx="1195683" cy="11955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Semilight" panose="020B0402040204020203" pitchFamily="34" charset="0"/>
              <a:cs typeface="Segoe UI Semilight" panose="020B0402040204020203" pitchFamily="34" charset="0"/>
            </a:rPr>
            <a:t>Health</a:t>
          </a:r>
        </a:p>
      </dsp:txBody>
      <dsp:txXfrm>
        <a:off x="1118287" y="702971"/>
        <a:ext cx="853821" cy="853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7BA8-3E53-49D8-8B70-F8CC513740F6}">
      <dsp:nvSpPr>
        <dsp:cNvPr id="0" name=""/>
        <dsp:cNvSpPr/>
      </dsp:nvSpPr>
      <dsp:spPr>
        <a:xfrm>
          <a:off x="3915882" y="486044"/>
          <a:ext cx="1287520" cy="12877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AD37-3C72-4E4F-8FD6-964BD0C92D78}">
      <dsp:nvSpPr>
        <dsp:cNvPr id="0" name=""/>
        <dsp:cNvSpPr/>
      </dsp:nvSpPr>
      <dsp:spPr>
        <a:xfrm>
          <a:off x="3958631" y="528977"/>
          <a:ext cx="1202020" cy="120189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Semilight" panose="020B0402040204020203" pitchFamily="34" charset="0"/>
              <a:cs typeface="Segoe UI Semilight" panose="020B0402040204020203" pitchFamily="34" charset="0"/>
            </a:rPr>
            <a:t>Education</a:t>
          </a:r>
        </a:p>
      </dsp:txBody>
      <dsp:txXfrm>
        <a:off x="4130468" y="700708"/>
        <a:ext cx="858346" cy="858430"/>
      </dsp:txXfrm>
    </dsp:sp>
    <dsp:sp modelId="{9481D628-D06F-4D76-8EFB-A2765B2F3E36}">
      <dsp:nvSpPr>
        <dsp:cNvPr id="0" name=""/>
        <dsp:cNvSpPr/>
      </dsp:nvSpPr>
      <dsp:spPr>
        <a:xfrm rot="2700000">
          <a:off x="2586743" y="487601"/>
          <a:ext cx="1284419" cy="12844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B7685-1CC3-4F25-BFA0-B8CCD67EEE33}">
      <dsp:nvSpPr>
        <dsp:cNvPr id="0" name=""/>
        <dsp:cNvSpPr/>
      </dsp:nvSpPr>
      <dsp:spPr>
        <a:xfrm>
          <a:off x="2627942" y="528977"/>
          <a:ext cx="1202020" cy="120189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egoe UI Semilight" panose="020B0402040204020203" pitchFamily="34" charset="0"/>
              <a:cs typeface="Segoe UI Semilight" panose="020B0402040204020203" pitchFamily="34" charset="0"/>
            </a:rPr>
            <a:t>Legal Assistance</a:t>
          </a:r>
        </a:p>
      </dsp:txBody>
      <dsp:txXfrm>
        <a:off x="2799779" y="700708"/>
        <a:ext cx="858346" cy="858430"/>
      </dsp:txXfrm>
    </dsp:sp>
    <dsp:sp modelId="{03D554EC-3E80-46C3-8890-498AE431899D}">
      <dsp:nvSpPr>
        <dsp:cNvPr id="0" name=""/>
        <dsp:cNvSpPr/>
      </dsp:nvSpPr>
      <dsp:spPr>
        <a:xfrm rot="2700000">
          <a:off x="1256054" y="487601"/>
          <a:ext cx="1284419" cy="128441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D540BA-D2D9-4FC9-8AA8-4EBDF39189FA}">
      <dsp:nvSpPr>
        <dsp:cNvPr id="0" name=""/>
        <dsp:cNvSpPr/>
      </dsp:nvSpPr>
      <dsp:spPr>
        <a:xfrm>
          <a:off x="1297253" y="528977"/>
          <a:ext cx="1202020" cy="120189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light" panose="020B0402040204020203" pitchFamily="34" charset="0"/>
              <a:cs typeface="Segoe UI Semilight" panose="020B0402040204020203" pitchFamily="34" charset="0"/>
            </a:rPr>
            <a:t>Employment </a:t>
          </a:r>
        </a:p>
      </dsp:txBody>
      <dsp:txXfrm>
        <a:off x="1469090" y="700708"/>
        <a:ext cx="858346" cy="8584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4560"/>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19534" y="50657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946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221315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57844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043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356235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377757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115508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113199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34274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193893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5AA07BE-AD12-47D4-B115-4CE9ACFDF341}" type="datetimeFigureOut">
              <a:rPr lang="en-US" smtClean="0"/>
              <a:t>5/2/2018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4212DF4-3260-4610-B082-3AF689905740}" type="slidenum">
              <a:rPr lang="en-US" smtClean="0"/>
              <a:t>‹#›</a:t>
            </a:fld>
            <a:endParaRPr lang="en-US"/>
          </a:p>
        </p:txBody>
      </p:sp>
    </p:spTree>
    <p:extLst>
      <p:ext uri="{BB962C8B-B14F-4D97-AF65-F5344CB8AC3E}">
        <p14:creationId xmlns:p14="http://schemas.microsoft.com/office/powerpoint/2010/main" val="243216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0375" y="2470245"/>
            <a:ext cx="11273051" cy="41216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2260600"/>
          </a:xfrm>
          <a:prstGeom prst="rect">
            <a:avLst/>
          </a:prstGeom>
        </p:spPr>
      </p:pic>
    </p:spTree>
    <p:extLst>
      <p:ext uri="{BB962C8B-B14F-4D97-AF65-F5344CB8AC3E}">
        <p14:creationId xmlns:p14="http://schemas.microsoft.com/office/powerpoint/2010/main" val="17748037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139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CDAE5E-EB53-47A3-A946-8E65D32916EC}"/>
              </a:ext>
            </a:extLst>
          </p:cNvPr>
          <p:cNvPicPr>
            <a:picLocks noGrp="1" noChangeAspect="1"/>
          </p:cNvPicPr>
          <p:nvPr>
            <p:ph idx="1"/>
          </p:nvPr>
        </p:nvPicPr>
        <p:blipFill>
          <a:blip r:embed="rId2"/>
          <a:stretch>
            <a:fillRect/>
          </a:stretch>
        </p:blipFill>
        <p:spPr>
          <a:xfrm>
            <a:off x="760668" y="180395"/>
            <a:ext cx="10253076" cy="64004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681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8FE0D3-9520-47CC-B8D7-B225454B125A}"/>
              </a:ext>
            </a:extLst>
          </p:cNvPr>
          <p:cNvPicPr>
            <a:picLocks noChangeAspect="1"/>
          </p:cNvPicPr>
          <p:nvPr/>
        </p:nvPicPr>
        <p:blipFill rotWithShape="1">
          <a:blip r:embed="rId2"/>
          <a:srcRect r="79030"/>
          <a:stretch/>
        </p:blipFill>
        <p:spPr>
          <a:xfrm>
            <a:off x="637844" y="2537606"/>
            <a:ext cx="1355994" cy="4051300"/>
          </a:xfrm>
          <a:prstGeom prst="rect">
            <a:avLst/>
          </a:prstGeom>
        </p:spPr>
      </p:pic>
      <p:sp>
        <p:nvSpPr>
          <p:cNvPr id="7" name="TextBox 6"/>
          <p:cNvSpPr txBox="1"/>
          <p:nvPr/>
        </p:nvSpPr>
        <p:spPr>
          <a:xfrm>
            <a:off x="2241395" y="2698594"/>
            <a:ext cx="2832410" cy="584775"/>
          </a:xfrm>
          <a:prstGeom prst="rect">
            <a:avLst/>
          </a:prstGeom>
          <a:noFill/>
        </p:spPr>
        <p:txBody>
          <a:bodyPr wrap="square" rtlCol="0">
            <a:spAutoFit/>
          </a:bodyPr>
          <a:lstStyle/>
          <a:p>
            <a:r>
              <a:rPr lang="en-US" sz="3200" b="1" dirty="0"/>
              <a:t>Dial: 2-1-1</a:t>
            </a:r>
          </a:p>
        </p:txBody>
      </p:sp>
      <p:sp>
        <p:nvSpPr>
          <p:cNvPr id="9" name="TextBox 8"/>
          <p:cNvSpPr txBox="1"/>
          <p:nvPr/>
        </p:nvSpPr>
        <p:spPr>
          <a:xfrm>
            <a:off x="2241394" y="3978481"/>
            <a:ext cx="9500839" cy="584775"/>
          </a:xfrm>
          <a:prstGeom prst="rect">
            <a:avLst/>
          </a:prstGeom>
          <a:noFill/>
        </p:spPr>
        <p:txBody>
          <a:bodyPr wrap="square" rtlCol="0">
            <a:spAutoFit/>
          </a:bodyPr>
          <a:lstStyle/>
          <a:p>
            <a:r>
              <a:rPr lang="en-US" sz="3200" b="1" dirty="0"/>
              <a:t>Visit: </a:t>
            </a:r>
            <a:r>
              <a:rPr lang="en-US" sz="3200" dirty="0"/>
              <a:t>referral.unitedwayhouston.org or 211texas.org</a:t>
            </a:r>
          </a:p>
        </p:txBody>
      </p:sp>
      <p:sp>
        <p:nvSpPr>
          <p:cNvPr id="10" name="TextBox 9"/>
          <p:cNvSpPr txBox="1"/>
          <p:nvPr/>
        </p:nvSpPr>
        <p:spPr>
          <a:xfrm>
            <a:off x="2241394" y="5283693"/>
            <a:ext cx="9500839" cy="584775"/>
          </a:xfrm>
          <a:prstGeom prst="rect">
            <a:avLst/>
          </a:prstGeom>
          <a:noFill/>
        </p:spPr>
        <p:txBody>
          <a:bodyPr wrap="square" rtlCol="0">
            <a:spAutoFit/>
          </a:bodyPr>
          <a:lstStyle/>
          <a:p>
            <a:r>
              <a:rPr lang="en-US" sz="3200" b="1" dirty="0"/>
              <a:t>email: </a:t>
            </a:r>
            <a:r>
              <a:rPr lang="en-US" sz="3200" dirty="0"/>
              <a:t>veterans@unitedwayhouston.org</a:t>
            </a:r>
          </a:p>
        </p:txBody>
      </p:sp>
    </p:spTree>
    <p:extLst>
      <p:ext uri="{BB962C8B-B14F-4D97-AF65-F5344CB8AC3E}">
        <p14:creationId xmlns:p14="http://schemas.microsoft.com/office/powerpoint/2010/main" val="113265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52CA2-95EB-4922-9631-778F235C0F4E}"/>
              </a:ext>
            </a:extLst>
          </p:cNvPr>
          <p:cNvSpPr>
            <a:spLocks noGrp="1"/>
          </p:cNvSpPr>
          <p:nvPr>
            <p:ph idx="1"/>
          </p:nvPr>
        </p:nvSpPr>
        <p:spPr>
          <a:xfrm>
            <a:off x="461586" y="2486722"/>
            <a:ext cx="3058641" cy="4187850"/>
          </a:xfrm>
          <a:solidFill>
            <a:schemeClr val="accent1"/>
          </a:solidFill>
        </p:spPr>
        <p:txBody>
          <a:bodyPr tIns="274320">
            <a:normAutofit/>
          </a:bodyPr>
          <a:lstStyle/>
          <a:p>
            <a:pPr marL="0" indent="0">
              <a:buNone/>
            </a:pPr>
            <a:r>
              <a:rPr lang="en-US" sz="2400" dirty="0">
                <a:solidFill>
                  <a:schemeClr val="bg1"/>
                </a:solidFill>
              </a:rPr>
              <a:t>Service Providers (non-profit, government and faith based) fill out extensive profiles outlining who they serve and what services they provide with eligibility criteria</a:t>
            </a:r>
          </a:p>
        </p:txBody>
      </p:sp>
      <p:sp>
        <p:nvSpPr>
          <p:cNvPr id="6" name="Content Placeholder 2">
            <a:extLst>
              <a:ext uri="{FF2B5EF4-FFF2-40B4-BE49-F238E27FC236}">
                <a16:creationId xmlns:a16="http://schemas.microsoft.com/office/drawing/2014/main" id="{D3C52CA2-95EB-4922-9631-778F235C0F4E}"/>
              </a:ext>
            </a:extLst>
          </p:cNvPr>
          <p:cNvSpPr txBox="1">
            <a:spLocks/>
          </p:cNvSpPr>
          <p:nvPr/>
        </p:nvSpPr>
        <p:spPr>
          <a:xfrm>
            <a:off x="4552480" y="2486722"/>
            <a:ext cx="3058641" cy="4187850"/>
          </a:xfrm>
          <a:prstGeom prst="rect">
            <a:avLst/>
          </a:prstGeom>
          <a:solidFill>
            <a:schemeClr val="accent1"/>
          </a:solidFill>
        </p:spPr>
        <p:txBody>
          <a:bodyPr vert="horz" lIns="91440" tIns="2743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solidFill>
                  <a:schemeClr val="bg1"/>
                </a:solidFill>
              </a:rPr>
              <a:t>Military/veterans or family members reach out to the 2-1-1 Texas United Way of Greater Houston Mission United for assistance.</a:t>
            </a:r>
          </a:p>
        </p:txBody>
      </p:sp>
      <p:sp>
        <p:nvSpPr>
          <p:cNvPr id="7" name="Content Placeholder 2">
            <a:extLst>
              <a:ext uri="{FF2B5EF4-FFF2-40B4-BE49-F238E27FC236}">
                <a16:creationId xmlns:a16="http://schemas.microsoft.com/office/drawing/2014/main" id="{D3C52CA2-95EB-4922-9631-778F235C0F4E}"/>
              </a:ext>
            </a:extLst>
          </p:cNvPr>
          <p:cNvSpPr txBox="1">
            <a:spLocks/>
          </p:cNvSpPr>
          <p:nvPr/>
        </p:nvSpPr>
        <p:spPr>
          <a:xfrm>
            <a:off x="8643374" y="2486721"/>
            <a:ext cx="3058641" cy="4171053"/>
          </a:xfrm>
          <a:prstGeom prst="rect">
            <a:avLst/>
          </a:prstGeom>
          <a:solidFill>
            <a:schemeClr val="accent1"/>
          </a:solidFill>
        </p:spPr>
        <p:txBody>
          <a:bodyPr vert="horz" lIns="91440" tIns="2743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solidFill>
                  <a:schemeClr val="bg1"/>
                </a:solidFill>
              </a:rPr>
              <a:t>Mission United Veterans Information and Referral Specialist creates a record for each unique need.  All records are uploaded to the Mission United shared portal.</a:t>
            </a:r>
          </a:p>
        </p:txBody>
      </p:sp>
    </p:spTree>
    <p:extLst>
      <p:ext uri="{BB962C8B-B14F-4D97-AF65-F5344CB8AC3E}">
        <p14:creationId xmlns:p14="http://schemas.microsoft.com/office/powerpoint/2010/main" val="152259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52CA2-95EB-4922-9631-778F235C0F4E}"/>
              </a:ext>
            </a:extLst>
          </p:cNvPr>
          <p:cNvSpPr>
            <a:spLocks noGrp="1"/>
          </p:cNvSpPr>
          <p:nvPr>
            <p:ph idx="1"/>
          </p:nvPr>
        </p:nvSpPr>
        <p:spPr>
          <a:xfrm>
            <a:off x="461585" y="2486722"/>
            <a:ext cx="3058641" cy="4178087"/>
          </a:xfrm>
          <a:solidFill>
            <a:schemeClr val="accent1"/>
          </a:solidFill>
        </p:spPr>
        <p:txBody>
          <a:bodyPr tIns="274320">
            <a:normAutofit/>
          </a:bodyPr>
          <a:lstStyle/>
          <a:p>
            <a:pPr marL="0" indent="0">
              <a:buNone/>
            </a:pPr>
            <a:r>
              <a:rPr lang="en-US" sz="2400" dirty="0">
                <a:solidFill>
                  <a:schemeClr val="bg1"/>
                </a:solidFill>
              </a:rPr>
              <a:t>The Mission United shared platform submits a referral request to all appropriate Mission United service providers based on veteran’s need</a:t>
            </a:r>
          </a:p>
        </p:txBody>
      </p:sp>
      <p:sp>
        <p:nvSpPr>
          <p:cNvPr id="6" name="Content Placeholder 2">
            <a:extLst>
              <a:ext uri="{FF2B5EF4-FFF2-40B4-BE49-F238E27FC236}">
                <a16:creationId xmlns:a16="http://schemas.microsoft.com/office/drawing/2014/main" id="{D3C52CA2-95EB-4922-9631-778F235C0F4E}"/>
              </a:ext>
            </a:extLst>
          </p:cNvPr>
          <p:cNvSpPr txBox="1">
            <a:spLocks/>
          </p:cNvSpPr>
          <p:nvPr/>
        </p:nvSpPr>
        <p:spPr>
          <a:xfrm>
            <a:off x="4563631" y="2486722"/>
            <a:ext cx="3058641" cy="4187850"/>
          </a:xfrm>
          <a:prstGeom prst="rect">
            <a:avLst/>
          </a:prstGeom>
          <a:solidFill>
            <a:schemeClr val="accent1"/>
          </a:solidFill>
        </p:spPr>
        <p:txBody>
          <a:bodyPr vert="horz" lIns="91440" tIns="2743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solidFill>
                  <a:schemeClr val="bg1"/>
                </a:solidFill>
              </a:rPr>
              <a:t>The Mission United service providers  either accept or decline the referral.  If declined the referral is assigned to another appropriate service provider.  The 2-1-1 Texas United Way Help Line Mission United follows up with the veteran.</a:t>
            </a:r>
          </a:p>
        </p:txBody>
      </p:sp>
      <p:sp>
        <p:nvSpPr>
          <p:cNvPr id="7" name="Content Placeholder 2">
            <a:extLst>
              <a:ext uri="{FF2B5EF4-FFF2-40B4-BE49-F238E27FC236}">
                <a16:creationId xmlns:a16="http://schemas.microsoft.com/office/drawing/2014/main" id="{D3C52CA2-95EB-4922-9631-778F235C0F4E}"/>
              </a:ext>
            </a:extLst>
          </p:cNvPr>
          <p:cNvSpPr txBox="1">
            <a:spLocks/>
          </p:cNvSpPr>
          <p:nvPr/>
        </p:nvSpPr>
        <p:spPr>
          <a:xfrm>
            <a:off x="8609428" y="2486721"/>
            <a:ext cx="3058641" cy="4178087"/>
          </a:xfrm>
          <a:prstGeom prst="rect">
            <a:avLst/>
          </a:prstGeom>
          <a:solidFill>
            <a:schemeClr val="accent1"/>
          </a:solidFill>
        </p:spPr>
        <p:txBody>
          <a:bodyPr vert="horz" lIns="91440" tIns="2743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solidFill>
                  <a:schemeClr val="bg1"/>
                </a:solidFill>
              </a:rPr>
              <a:t>The assigned Mission United provider accepts the referral and is responsible for serving the military veteran or family member</a:t>
            </a:r>
          </a:p>
        </p:txBody>
      </p:sp>
    </p:spTree>
    <p:extLst>
      <p:ext uri="{BB962C8B-B14F-4D97-AF65-F5344CB8AC3E}">
        <p14:creationId xmlns:p14="http://schemas.microsoft.com/office/powerpoint/2010/main" val="167438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52CA2-95EB-4922-9631-778F235C0F4E}"/>
              </a:ext>
            </a:extLst>
          </p:cNvPr>
          <p:cNvSpPr>
            <a:spLocks noGrp="1"/>
          </p:cNvSpPr>
          <p:nvPr>
            <p:ph idx="1"/>
          </p:nvPr>
        </p:nvSpPr>
        <p:spPr>
          <a:xfrm>
            <a:off x="483888" y="2486721"/>
            <a:ext cx="3036338" cy="4178087"/>
          </a:xfrm>
          <a:solidFill>
            <a:schemeClr val="accent1"/>
          </a:solidFill>
        </p:spPr>
        <p:txBody>
          <a:bodyPr tIns="274320">
            <a:normAutofit/>
          </a:bodyPr>
          <a:lstStyle/>
          <a:p>
            <a:pPr marL="0" indent="0">
              <a:buNone/>
            </a:pPr>
            <a:r>
              <a:rPr lang="en-US" sz="2400" dirty="0">
                <a:solidFill>
                  <a:schemeClr val="bg1"/>
                </a:solidFill>
              </a:rPr>
              <a:t>The Mission United Information and Referral Specialist monitors all active referrals for appropriate outcomes.</a:t>
            </a:r>
          </a:p>
        </p:txBody>
      </p:sp>
      <p:sp>
        <p:nvSpPr>
          <p:cNvPr id="6" name="Content Placeholder 2">
            <a:extLst>
              <a:ext uri="{FF2B5EF4-FFF2-40B4-BE49-F238E27FC236}">
                <a16:creationId xmlns:a16="http://schemas.microsoft.com/office/drawing/2014/main" id="{D3C52CA2-95EB-4922-9631-778F235C0F4E}"/>
              </a:ext>
            </a:extLst>
          </p:cNvPr>
          <p:cNvSpPr txBox="1">
            <a:spLocks/>
          </p:cNvSpPr>
          <p:nvPr/>
        </p:nvSpPr>
        <p:spPr>
          <a:xfrm>
            <a:off x="4563631" y="2486721"/>
            <a:ext cx="3058641" cy="4178088"/>
          </a:xfrm>
          <a:prstGeom prst="rect">
            <a:avLst/>
          </a:prstGeom>
          <a:solidFill>
            <a:schemeClr val="accent1"/>
          </a:solidFill>
        </p:spPr>
        <p:txBody>
          <a:bodyPr vert="horz" lIns="91440" tIns="2743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400" dirty="0">
                <a:solidFill>
                  <a:schemeClr val="bg1"/>
                </a:solidFill>
              </a:rPr>
              <a:t>The 2-1-1 Texas United Way Help Line Veteran’s Specialist provide follow-up for 100% of referrals . Every 3-10 business days.</a:t>
            </a:r>
          </a:p>
        </p:txBody>
      </p:sp>
      <p:sp>
        <p:nvSpPr>
          <p:cNvPr id="7" name="Content Placeholder 2">
            <a:extLst>
              <a:ext uri="{FF2B5EF4-FFF2-40B4-BE49-F238E27FC236}">
                <a16:creationId xmlns:a16="http://schemas.microsoft.com/office/drawing/2014/main" id="{D3C52CA2-95EB-4922-9631-778F235C0F4E}"/>
              </a:ext>
            </a:extLst>
          </p:cNvPr>
          <p:cNvSpPr txBox="1">
            <a:spLocks/>
          </p:cNvSpPr>
          <p:nvPr/>
        </p:nvSpPr>
        <p:spPr>
          <a:xfrm>
            <a:off x="8643374" y="2513695"/>
            <a:ext cx="3058641" cy="4187851"/>
          </a:xfrm>
          <a:prstGeom prst="rect">
            <a:avLst/>
          </a:prstGeom>
          <a:solidFill>
            <a:schemeClr val="accent1"/>
          </a:solidFill>
        </p:spPr>
        <p:txBody>
          <a:bodyPr vert="horz" lIns="91440" tIns="2743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400" dirty="0">
                <a:solidFill>
                  <a:schemeClr val="bg1"/>
                </a:solidFill>
              </a:rPr>
              <a:t>The 2-1-1 Texas United Way Help Line Veteran’s Specialist provide enhanced information and referral and advocacy for each referral given.</a:t>
            </a:r>
          </a:p>
        </p:txBody>
      </p:sp>
    </p:spTree>
    <p:extLst>
      <p:ext uri="{BB962C8B-B14F-4D97-AF65-F5344CB8AC3E}">
        <p14:creationId xmlns:p14="http://schemas.microsoft.com/office/powerpoint/2010/main" val="124381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9AA15-D15D-4A25-93BF-DFAF9B887DD9}"/>
              </a:ext>
            </a:extLst>
          </p:cNvPr>
          <p:cNvSpPr>
            <a:spLocks noGrp="1"/>
          </p:cNvSpPr>
          <p:nvPr>
            <p:ph idx="1"/>
          </p:nvPr>
        </p:nvSpPr>
        <p:spPr/>
        <p:txBody>
          <a:bodyPr/>
          <a:lstStyle/>
          <a:p>
            <a:r>
              <a:rPr lang="en-US" dirty="0"/>
              <a:t>2-1-1 Texas/United Way HELPLINE veterans specialists are here to help.</a:t>
            </a:r>
          </a:p>
          <a:p>
            <a:r>
              <a:rPr lang="en-US" dirty="0"/>
              <a:t>Reach out 24/7:</a:t>
            </a:r>
          </a:p>
          <a:p>
            <a:r>
              <a:rPr lang="en-US" dirty="0"/>
              <a:t>Dial 2-1-1</a:t>
            </a:r>
          </a:p>
          <a:p>
            <a:r>
              <a:rPr lang="en-US" dirty="0"/>
              <a:t>Text MISSION to 898211</a:t>
            </a:r>
          </a:p>
          <a:p>
            <a:r>
              <a:rPr lang="en-US" dirty="0"/>
              <a:t>Email veterans@unitedwayhouston.org</a:t>
            </a:r>
          </a:p>
        </p:txBody>
      </p:sp>
    </p:spTree>
    <p:extLst>
      <p:ext uri="{BB962C8B-B14F-4D97-AF65-F5344CB8AC3E}">
        <p14:creationId xmlns:p14="http://schemas.microsoft.com/office/powerpoint/2010/main" val="317264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217B39-C974-4D32-800B-E60CBC65637C}"/>
              </a:ext>
            </a:extLst>
          </p:cNvPr>
          <p:cNvSpPr>
            <a:spLocks noGrp="1"/>
          </p:cNvSpPr>
          <p:nvPr>
            <p:ph idx="1"/>
          </p:nvPr>
        </p:nvSpPr>
        <p:spPr>
          <a:xfrm>
            <a:off x="491319" y="2442950"/>
            <a:ext cx="11286699" cy="4203511"/>
          </a:xfrm>
        </p:spPr>
        <p:txBody>
          <a:bodyPr>
            <a:normAutofit fontScale="92500" lnSpcReduction="20000"/>
          </a:bodyPr>
          <a:lstStyle/>
          <a:p>
            <a:pPr marL="0" indent="0" algn="ctr">
              <a:buNone/>
            </a:pPr>
            <a:r>
              <a:rPr lang="en-US" sz="3000" b="1" dirty="0">
                <a:solidFill>
                  <a:schemeClr val="accent1"/>
                </a:solidFill>
              </a:rPr>
              <a:t>OUR IMPACT</a:t>
            </a:r>
          </a:p>
          <a:p>
            <a:pPr marL="0" indent="0">
              <a:buNone/>
            </a:pPr>
            <a:r>
              <a:rPr lang="en-US" dirty="0"/>
              <a:t>United Way of Greater Houston has  </a:t>
            </a:r>
            <a:r>
              <a:rPr lang="en-US" b="1" dirty="0"/>
              <a:t>a $200,000  grant </a:t>
            </a:r>
            <a:r>
              <a:rPr lang="en-US" dirty="0"/>
              <a:t>to greatly expand the impact of </a:t>
            </a:r>
            <a:r>
              <a:rPr lang="en-US" b="1" dirty="0"/>
              <a:t>Mission United</a:t>
            </a:r>
            <a:r>
              <a:rPr lang="en-US" dirty="0"/>
              <a:t>.</a:t>
            </a:r>
          </a:p>
          <a:p>
            <a:pPr marL="0" indent="0">
              <a:buNone/>
            </a:pPr>
            <a:r>
              <a:rPr lang="en-US" dirty="0"/>
              <a:t>Mission United, United Way of Greater Houston’s veterans’ initiative,  seeks proposals from high-quality programs that will expand or enhance services to veterans and their families</a:t>
            </a:r>
          </a:p>
          <a:p>
            <a:pPr>
              <a:buClr>
                <a:schemeClr val="tx1"/>
              </a:buClr>
              <a:buFont typeface="Arial" panose="020B0604020202020204" pitchFamily="34" charset="0"/>
              <a:buChar char="•"/>
            </a:pPr>
            <a:r>
              <a:rPr lang="en-US" dirty="0"/>
              <a:t>Reintegration</a:t>
            </a:r>
          </a:p>
          <a:p>
            <a:pPr>
              <a:buClr>
                <a:schemeClr val="tx1"/>
              </a:buClr>
              <a:buFont typeface="Arial" panose="020B0604020202020204" pitchFamily="34" charset="0"/>
              <a:buChar char="•"/>
            </a:pPr>
            <a:r>
              <a:rPr lang="en-US" dirty="0"/>
              <a:t>Legal</a:t>
            </a:r>
          </a:p>
          <a:p>
            <a:pPr>
              <a:buClr>
                <a:schemeClr val="tx1"/>
              </a:buClr>
              <a:buFont typeface="Arial" panose="020B0604020202020204" pitchFamily="34" charset="0"/>
              <a:buChar char="•"/>
            </a:pPr>
            <a:r>
              <a:rPr lang="en-US" dirty="0"/>
              <a:t>Employment </a:t>
            </a:r>
          </a:p>
          <a:p>
            <a:pPr>
              <a:buClr>
                <a:schemeClr val="tx1"/>
              </a:buClr>
              <a:buFont typeface="Arial" panose="020B0604020202020204" pitchFamily="34" charset="0"/>
              <a:buChar char="•"/>
            </a:pPr>
            <a:r>
              <a:rPr lang="en-US" dirty="0"/>
              <a:t>Counseling and Addiction Treatment </a:t>
            </a:r>
          </a:p>
          <a:p>
            <a:pPr>
              <a:buClr>
                <a:schemeClr val="tx1"/>
              </a:buClr>
              <a:buFont typeface="Arial" panose="020B0604020202020204" pitchFamily="34" charset="0"/>
              <a:buChar char="•"/>
            </a:pPr>
            <a:r>
              <a:rPr lang="en-US" dirty="0"/>
              <a:t>Women Veterans </a:t>
            </a:r>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946443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C52CA2-95EB-4922-9631-778F235C0F4E}"/>
              </a:ext>
            </a:extLst>
          </p:cNvPr>
          <p:cNvSpPr>
            <a:spLocks noGrp="1"/>
          </p:cNvSpPr>
          <p:nvPr>
            <p:ph idx="1"/>
          </p:nvPr>
        </p:nvSpPr>
        <p:spPr/>
        <p:txBody>
          <a:bodyPr>
            <a:normAutofit/>
          </a:bodyPr>
          <a:lstStyle/>
          <a:p>
            <a:pPr marL="0" indent="0" algn="ctr">
              <a:buNone/>
            </a:pPr>
            <a:r>
              <a:rPr lang="en-US" b="1" dirty="0">
                <a:solidFill>
                  <a:schemeClr val="accent1"/>
                </a:solidFill>
              </a:rPr>
              <a:t>Get Involved- Ways To Give</a:t>
            </a:r>
          </a:p>
          <a:p>
            <a:pPr>
              <a:buClr>
                <a:schemeClr val="tx1"/>
              </a:buClr>
              <a:buFont typeface="Arial" panose="020B0604020202020204" pitchFamily="34" charset="0"/>
              <a:buChar char="•"/>
            </a:pPr>
            <a:r>
              <a:rPr lang="en-US" sz="2600" dirty="0"/>
              <a:t>Workplace Campaign</a:t>
            </a:r>
          </a:p>
          <a:p>
            <a:pPr>
              <a:buClr>
                <a:schemeClr val="tx1"/>
              </a:buClr>
              <a:buFont typeface="Arial" panose="020B0604020202020204" pitchFamily="34" charset="0"/>
              <a:buChar char="•"/>
            </a:pPr>
            <a:r>
              <a:rPr lang="en-US" sz="2600" dirty="0"/>
              <a:t>Volunteer in the Veterans Community</a:t>
            </a:r>
          </a:p>
          <a:p>
            <a:pPr>
              <a:buClr>
                <a:schemeClr val="tx1"/>
              </a:buClr>
              <a:buFont typeface="Arial" panose="020B0604020202020204" pitchFamily="34" charset="0"/>
              <a:buChar char="•"/>
            </a:pPr>
            <a:r>
              <a:rPr lang="en-US" sz="2600" dirty="0"/>
              <a:t>Our Focus</a:t>
            </a:r>
          </a:p>
          <a:p>
            <a:pPr>
              <a:buClr>
                <a:schemeClr val="tx1"/>
              </a:buClr>
              <a:buFont typeface="Arial" panose="020B0604020202020204" pitchFamily="34" charset="0"/>
              <a:buChar char="•"/>
            </a:pPr>
            <a:r>
              <a:rPr lang="en-US" sz="2600" dirty="0"/>
              <a:t>Donate to Mission United</a:t>
            </a:r>
          </a:p>
        </p:txBody>
      </p:sp>
    </p:spTree>
    <p:extLst>
      <p:ext uri="{BB962C8B-B14F-4D97-AF65-F5344CB8AC3E}">
        <p14:creationId xmlns:p14="http://schemas.microsoft.com/office/powerpoint/2010/main" val="86328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nSpc>
                <a:spcPct val="100000"/>
              </a:lnSpc>
              <a:buNone/>
            </a:pPr>
            <a:r>
              <a:rPr lang="en-US" sz="3200" dirty="0"/>
              <a:t>Through MISSION UNITED, United Way of Greater Houston supports those who have served our country as they transition to civilian life in our region. United Way MISSION UNITED can connect you with a specialist who can coordinate all of your services through a single entry point. Just dial 2-1-1 to get started. </a:t>
            </a:r>
          </a:p>
        </p:txBody>
      </p:sp>
    </p:spTree>
    <p:extLst>
      <p:ext uri="{BB962C8B-B14F-4D97-AF65-F5344CB8AC3E}">
        <p14:creationId xmlns:p14="http://schemas.microsoft.com/office/powerpoint/2010/main" val="347787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marL="0" indent="0">
              <a:buNone/>
            </a:pPr>
            <a:r>
              <a:rPr lang="en-US" sz="3600" dirty="0">
                <a:cs typeface="Segoe UI Semilight" panose="020B0402040204020203" pitchFamily="34" charset="0"/>
              </a:rPr>
              <a:t>United Way of Greater Houston MISSION UNITED™ is a program that coordinates services for veterans, active service duty members, and their families, connecting them to stable housing, job training, health care, and other resources. </a:t>
            </a:r>
          </a:p>
          <a:p>
            <a:pPr marL="0" indent="0">
              <a:buNone/>
            </a:pPr>
            <a:r>
              <a:rPr lang="en-US" dirty="0">
                <a:latin typeface="+mj-lt"/>
                <a:cs typeface="Segoe UI Semilight" panose="020B0402040204020203" pitchFamily="34" charset="0"/>
              </a:rPr>
              <a:t>The challenges that veterans face are too big and complex for any single organization to solve alone. By leveraging United Way’s unique ability to form a coordinated network of community partners, we have the relationships and the expertise needed to fight for lasting change that benefits everyone</a:t>
            </a:r>
            <a:r>
              <a:rPr lang="en-US" sz="2400" dirty="0">
                <a:latin typeface="+mj-lt"/>
                <a:cs typeface="Segoe UI Semilight" panose="020B0402040204020203" pitchFamily="34" charset="0"/>
              </a:rPr>
              <a:t>.</a:t>
            </a:r>
            <a:endParaRPr lang="en-US" dirty="0">
              <a:latin typeface="+mj-lt"/>
              <a:cs typeface="Segoe UI Semilight" panose="020B0402040204020203" pitchFamily="34" charset="0"/>
            </a:endParaRPr>
          </a:p>
          <a:p>
            <a:pPr marL="0" indent="0">
              <a:buNone/>
            </a:pPr>
            <a:r>
              <a:rPr lang="en-US" dirty="0">
                <a:latin typeface="+mj-lt"/>
                <a:cs typeface="Segoe UI Semilight" panose="020B0402040204020203" pitchFamily="34" charset="0"/>
              </a:rPr>
              <a:t>Through MISSION UNITED we fight for those who fought for us.</a:t>
            </a:r>
            <a:endParaRPr lang="en-US" dirty="0">
              <a:latin typeface="+mj-lt"/>
            </a:endParaRPr>
          </a:p>
        </p:txBody>
      </p:sp>
    </p:spTree>
    <p:extLst>
      <p:ext uri="{BB962C8B-B14F-4D97-AF65-F5344CB8AC3E}">
        <p14:creationId xmlns:p14="http://schemas.microsoft.com/office/powerpoint/2010/main" val="21866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735FD-F66C-4B1E-A5B4-8662437E05DC}"/>
              </a:ext>
            </a:extLst>
          </p:cNvPr>
          <p:cNvSpPr>
            <a:spLocks noGrp="1"/>
          </p:cNvSpPr>
          <p:nvPr>
            <p:ph idx="1"/>
          </p:nvPr>
        </p:nvSpPr>
        <p:spPr>
          <a:xfrm>
            <a:off x="404446" y="2456597"/>
            <a:ext cx="11324492" cy="3930555"/>
          </a:xfrm>
        </p:spPr>
        <p:txBody>
          <a:bodyPr>
            <a:normAutofit/>
          </a:bodyPr>
          <a:lstStyle/>
          <a:p>
            <a:pPr>
              <a:lnSpc>
                <a:spcPct val="100000"/>
              </a:lnSpc>
              <a:buClr>
                <a:schemeClr val="tx1"/>
              </a:buClr>
              <a:buFont typeface="Arial" panose="020B0604020202020204" pitchFamily="34" charset="0"/>
              <a:buChar char="•"/>
            </a:pPr>
            <a:r>
              <a:rPr lang="en-US" sz="2400" dirty="0">
                <a:cs typeface="Segoe UI Semilight" panose="020B0402040204020203" pitchFamily="34" charset="0"/>
              </a:rPr>
              <a:t>Too many veterans don’t get the support they need. </a:t>
            </a:r>
          </a:p>
          <a:p>
            <a:pPr>
              <a:lnSpc>
                <a:spcPct val="100000"/>
              </a:lnSpc>
              <a:buClr>
                <a:schemeClr val="tx1"/>
              </a:buClr>
              <a:buFont typeface="Arial" panose="020B0604020202020204" pitchFamily="34" charset="0"/>
              <a:buChar char="•"/>
            </a:pPr>
            <a:r>
              <a:rPr lang="en-US" sz="2400" dirty="0">
                <a:cs typeface="Segoe UI Semilight" panose="020B0402040204020203" pitchFamily="34" charset="0"/>
              </a:rPr>
              <a:t>Our men and women in uniform have proudly served their country; now it’s our turn to serve them.</a:t>
            </a:r>
          </a:p>
          <a:p>
            <a:pPr>
              <a:lnSpc>
                <a:spcPct val="100000"/>
              </a:lnSpc>
              <a:buClr>
                <a:schemeClr val="tx1"/>
              </a:buClr>
              <a:buFont typeface="Arial" panose="020B0604020202020204" pitchFamily="34" charset="0"/>
              <a:buChar char="•"/>
            </a:pPr>
            <a:r>
              <a:rPr lang="en-US" sz="2400" dirty="0">
                <a:cs typeface="Segoe UI Semilight" panose="020B0402040204020203" pitchFamily="34" charset="0"/>
              </a:rPr>
              <a:t>Too often, the problem isn't a lack of services, but a lack of coordination between those services. </a:t>
            </a:r>
          </a:p>
          <a:p>
            <a:pPr>
              <a:lnSpc>
                <a:spcPct val="100000"/>
              </a:lnSpc>
              <a:buClr>
                <a:schemeClr val="tx1"/>
              </a:buClr>
              <a:buFont typeface="Arial" panose="020B0604020202020204" pitchFamily="34" charset="0"/>
              <a:buChar char="•"/>
            </a:pPr>
            <a:r>
              <a:rPr lang="en-US" sz="2400" dirty="0">
                <a:cs typeface="Segoe UI Semilight" panose="020B0402040204020203" pitchFamily="34" charset="0"/>
              </a:rPr>
              <a:t>What’s needed is someone who can bridge those gaps and make it easier for veterans to get the help they need, when they need it.</a:t>
            </a:r>
            <a:endParaRPr lang="en-US" sz="2400" b="1" dirty="0">
              <a:cs typeface="Segoe UI Semilight" panose="020B0402040204020203" pitchFamily="34" charset="0"/>
            </a:endParaRPr>
          </a:p>
          <a:p>
            <a:pPr marL="0" indent="0">
              <a:buNone/>
            </a:pPr>
            <a:endParaRPr lang="en-US" sz="1400" b="1" dirty="0">
              <a:cs typeface="Segoe UI Semilight" panose="020B0402040204020203" pitchFamily="34" charset="0"/>
            </a:endParaRPr>
          </a:p>
          <a:p>
            <a:pPr marL="0" indent="0">
              <a:buNone/>
            </a:pPr>
            <a:endParaRPr lang="en-US" sz="1400" b="1" dirty="0">
              <a:cs typeface="Segoe UI Semilight" panose="020B0402040204020203" pitchFamily="34" charset="0"/>
            </a:endParaRPr>
          </a:p>
          <a:p>
            <a:pPr marL="274320" lvl="1" indent="0">
              <a:buNone/>
            </a:pPr>
            <a:endParaRPr lang="en-US" sz="1200" dirty="0">
              <a:cs typeface="Segoe UI Semilight" panose="020B0402040204020203" pitchFamily="34" charset="0"/>
            </a:endParaRPr>
          </a:p>
        </p:txBody>
      </p:sp>
    </p:spTree>
    <p:extLst>
      <p:ext uri="{BB962C8B-B14F-4D97-AF65-F5344CB8AC3E}">
        <p14:creationId xmlns:p14="http://schemas.microsoft.com/office/powerpoint/2010/main" val="119424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9735FD-F66C-4B1E-A5B4-8662437E05DC}"/>
              </a:ext>
            </a:extLst>
          </p:cNvPr>
          <p:cNvSpPr>
            <a:spLocks noGrp="1"/>
          </p:cNvSpPr>
          <p:nvPr>
            <p:ph idx="1"/>
          </p:nvPr>
        </p:nvSpPr>
        <p:spPr>
          <a:xfrm>
            <a:off x="477672" y="2292824"/>
            <a:ext cx="11409528" cy="4503630"/>
          </a:xfrm>
        </p:spPr>
        <p:txBody>
          <a:bodyPr>
            <a:normAutofit fontScale="62500" lnSpcReduction="20000"/>
          </a:bodyPr>
          <a:lstStyle/>
          <a:p>
            <a:pPr>
              <a:lnSpc>
                <a:spcPct val="120000"/>
              </a:lnSpc>
              <a:buClr>
                <a:schemeClr val="tx1"/>
              </a:buClr>
              <a:buFont typeface="Arial" panose="020B0604020202020204" pitchFamily="34" charset="0"/>
              <a:buChar char="•"/>
            </a:pPr>
            <a:r>
              <a:rPr lang="en-US" dirty="0">
                <a:cs typeface="Segoe UI Semilight" panose="020B0402040204020203" pitchFamily="34" charset="0"/>
              </a:rPr>
              <a:t>In 2017, an average of 20 veterans are lost to suicide every week. Many of these veterans suffered from PTSD, joblessness, homelessness, substance abuse, and brain injuries.1</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As many as 1 in 5 veterans who served in Afghanistan and Iraq after 9/11 suffer from PTSD in a given year; that number is 12% for veterans of Desert Storm. An estimated 30% of Vietnam veterans suffer PTSD at some point in their lifetime.</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There are nearly 50,000 homeless veterans in the United States today; they comprise roughly 8.6% of the entire homeless population.3</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Roughly 45% of all homeless veterans are African American or Hispanic, despite these minority groups only accounting for 10.4% and 3.4% of the total U.S. veteran population, respectively.</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Nearly one third of post-9/11 veterans have a service-connected disability, while 7.8% are on food stamps and 8% live in poverty.</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One in four military families has outstanding loans from predatory lenders that carry interest rates of </a:t>
            </a:r>
          </a:p>
          <a:p>
            <a:pPr>
              <a:lnSpc>
                <a:spcPct val="120000"/>
              </a:lnSpc>
              <a:buClr>
                <a:schemeClr val="tx1"/>
              </a:buClr>
              <a:buFont typeface="Arial" panose="020B0604020202020204" pitchFamily="34" charset="0"/>
              <a:buChar char="•"/>
            </a:pPr>
            <a:r>
              <a:rPr lang="en-US" dirty="0">
                <a:cs typeface="Segoe UI Semilight" panose="020B0402040204020203" pitchFamily="34" charset="0"/>
              </a:rPr>
              <a:t>400% or higher</a:t>
            </a:r>
            <a:endParaRPr lang="en-US" sz="1000" dirty="0">
              <a:cs typeface="Segoe UI Semilight" panose="020B0402040204020203" pitchFamily="34" charset="0"/>
            </a:endParaRPr>
          </a:p>
        </p:txBody>
      </p:sp>
    </p:spTree>
    <p:extLst>
      <p:ext uri="{BB962C8B-B14F-4D97-AF65-F5344CB8AC3E}">
        <p14:creationId xmlns:p14="http://schemas.microsoft.com/office/powerpoint/2010/main" val="175795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descr="A close up of a sign&#10;&#10;Description generated with high confidence">
            <a:extLst>
              <a:ext uri="{FF2B5EF4-FFF2-40B4-BE49-F238E27FC236}">
                <a16:creationId xmlns:a16="http://schemas.microsoft.com/office/drawing/2014/main" id="{E69999C1-9783-44C1-8A3F-FE52544A8A0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7268"/>
          <a:stretch/>
        </p:blipFill>
        <p:spPr>
          <a:xfrm>
            <a:off x="1187356" y="152383"/>
            <a:ext cx="9307773" cy="7067349"/>
          </a:xfrm>
        </p:spPr>
      </p:pic>
    </p:spTree>
    <p:extLst>
      <p:ext uri="{BB962C8B-B14F-4D97-AF65-F5344CB8AC3E}">
        <p14:creationId xmlns:p14="http://schemas.microsoft.com/office/powerpoint/2010/main" val="199371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3BC9E-FE90-41A5-9166-4D5CDB7B1701}"/>
              </a:ext>
            </a:extLst>
          </p:cNvPr>
          <p:cNvSpPr>
            <a:spLocks noGrp="1"/>
          </p:cNvSpPr>
          <p:nvPr>
            <p:ph idx="1"/>
          </p:nvPr>
        </p:nvSpPr>
        <p:spPr>
          <a:xfrm>
            <a:off x="450375" y="2511188"/>
            <a:ext cx="11273051" cy="4203511"/>
          </a:xfrm>
        </p:spPr>
        <p:txBody>
          <a:bodyPr>
            <a:normAutofit fontScale="62500" lnSpcReduction="20000"/>
          </a:bodyPr>
          <a:lstStyle/>
          <a:p>
            <a:pPr marL="0" indent="0">
              <a:lnSpc>
                <a:spcPct val="120000"/>
              </a:lnSpc>
              <a:buNone/>
            </a:pPr>
            <a:r>
              <a:rPr lang="en-US" dirty="0">
                <a:cs typeface="Segoe UI Semilight" panose="020B0402040204020203" pitchFamily="34" charset="0"/>
              </a:rPr>
              <a:t>Mission united provides military veterans and their families with a single entry point for all the services they need to resume civilian life. </a:t>
            </a:r>
          </a:p>
          <a:p>
            <a:pPr marL="0" indent="0">
              <a:lnSpc>
                <a:spcPct val="120000"/>
              </a:lnSpc>
              <a:buNone/>
            </a:pPr>
            <a:r>
              <a:rPr lang="en-US" dirty="0">
                <a:cs typeface="Segoe UI Semilight" panose="020B0402040204020203" pitchFamily="34" charset="0"/>
              </a:rPr>
              <a:t>The MISSION UNITED model brings disconnected and uncoordinated veterans services under one</a:t>
            </a:r>
            <a:r>
              <a:rPr lang="en-US" u="sng" dirty="0">
                <a:cs typeface="Segoe UI Semilight" panose="020B0402040204020203" pitchFamily="34" charset="0"/>
              </a:rPr>
              <a:t> </a:t>
            </a:r>
            <a:r>
              <a:rPr lang="en-US" dirty="0">
                <a:cs typeface="Segoe UI Semilight" panose="020B0402040204020203" pitchFamily="34" charset="0"/>
              </a:rPr>
              <a:t>streamlined process.</a:t>
            </a:r>
          </a:p>
          <a:p>
            <a:pPr marL="0" indent="0">
              <a:lnSpc>
                <a:spcPct val="120000"/>
              </a:lnSpc>
              <a:buNone/>
            </a:pPr>
            <a:r>
              <a:rPr lang="en-US" dirty="0">
                <a:cs typeface="Segoe UI Semilight" panose="020B0402040204020203" pitchFamily="34" charset="0"/>
              </a:rPr>
              <a:t>Military veterans and their families now can use 2-1-1, our telephone and online information and referral service, as a single entry point to tap into job training and job placement help, free legal assistance, affordable housing, mental health care, financial coaching and more.</a:t>
            </a:r>
          </a:p>
          <a:p>
            <a:pPr marL="0" indent="0">
              <a:lnSpc>
                <a:spcPct val="120000"/>
              </a:lnSpc>
              <a:buNone/>
            </a:pPr>
            <a:r>
              <a:rPr lang="en-US" dirty="0">
                <a:cs typeface="Segoe UI Semilight" panose="020B0402040204020203" pitchFamily="34" charset="0"/>
              </a:rPr>
              <a:t>Provide Focused outreach to the community to the military community about available resources.</a:t>
            </a:r>
          </a:p>
          <a:p>
            <a:pPr marL="0" indent="0">
              <a:lnSpc>
                <a:spcPct val="120000"/>
              </a:lnSpc>
              <a:buNone/>
            </a:pPr>
            <a:r>
              <a:rPr lang="en-US" dirty="0">
                <a:cs typeface="Segoe UI Semilight" panose="020B0402040204020203" pitchFamily="34" charset="0"/>
              </a:rPr>
              <a:t>Follow up with 100% of veterans with multiple barriers to receiving services.</a:t>
            </a:r>
          </a:p>
          <a:p>
            <a:pPr marL="0" indent="0">
              <a:lnSpc>
                <a:spcPct val="120000"/>
              </a:lnSpc>
              <a:buNone/>
            </a:pPr>
            <a:r>
              <a:rPr lang="en-US" dirty="0">
                <a:cs typeface="Segoe UI Semilight" panose="020B0402040204020203" pitchFamily="34" charset="0"/>
              </a:rPr>
              <a:t>Use of the United Way’s convening expertise and centrally located Community Resource Center and Service Centers to bring veterans’ service groups together to enhance their knowledge about resources, encourage collaboration, and problem solve.</a:t>
            </a:r>
          </a:p>
        </p:txBody>
      </p:sp>
    </p:spTree>
    <p:extLst>
      <p:ext uri="{BB962C8B-B14F-4D97-AF65-F5344CB8AC3E}">
        <p14:creationId xmlns:p14="http://schemas.microsoft.com/office/powerpoint/2010/main" val="3037962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8C6AA-8C14-49FD-98BD-769F3D6FE4E2}"/>
              </a:ext>
            </a:extLst>
          </p:cNvPr>
          <p:cNvSpPr>
            <a:spLocks noGrp="1"/>
          </p:cNvSpPr>
          <p:nvPr>
            <p:ph idx="1"/>
          </p:nvPr>
        </p:nvSpPr>
        <p:spPr>
          <a:xfrm>
            <a:off x="395785" y="2832272"/>
            <a:ext cx="11446017" cy="3321031"/>
          </a:xfrm>
        </p:spPr>
        <p:txBody>
          <a:bodyPr>
            <a:normAutofit/>
          </a:bodyPr>
          <a:lstStyle/>
          <a:p>
            <a:pPr marL="0" indent="0">
              <a:buNone/>
            </a:pPr>
            <a:r>
              <a:rPr lang="en-US" sz="2800" dirty="0">
                <a:cs typeface="Segoe UI Semilight" panose="020B0402040204020203" pitchFamily="34" charset="0"/>
              </a:rPr>
              <a:t>Employment Services</a:t>
            </a:r>
          </a:p>
          <a:p>
            <a:pPr marL="0" indent="0">
              <a:buNone/>
            </a:pPr>
            <a:r>
              <a:rPr lang="en-US" sz="2800" dirty="0">
                <a:cs typeface="Segoe UI Semilight" panose="020B0402040204020203" pitchFamily="34" charset="0"/>
              </a:rPr>
              <a:t>Education</a:t>
            </a:r>
          </a:p>
          <a:p>
            <a:pPr marL="0" indent="0">
              <a:buNone/>
            </a:pPr>
            <a:r>
              <a:rPr lang="en-US" sz="2800" dirty="0">
                <a:cs typeface="Segoe UI Semilight" panose="020B0402040204020203" pitchFamily="34" charset="0"/>
              </a:rPr>
              <a:t>Legal Assistance</a:t>
            </a:r>
          </a:p>
          <a:p>
            <a:pPr marL="0" indent="0">
              <a:buNone/>
            </a:pPr>
            <a:r>
              <a:rPr lang="en-US" sz="2800" dirty="0">
                <a:cs typeface="Segoe UI Semilight" panose="020B0402040204020203" pitchFamily="34" charset="0"/>
              </a:rPr>
              <a:t>Financial Services</a:t>
            </a:r>
          </a:p>
          <a:p>
            <a:pPr marL="0" indent="0">
              <a:buNone/>
            </a:pPr>
            <a:r>
              <a:rPr lang="en-US" sz="2800" dirty="0">
                <a:cs typeface="Segoe UI Semilight" panose="020B0402040204020203" pitchFamily="34" charset="0"/>
              </a:rPr>
              <a:t>Health Care</a:t>
            </a:r>
          </a:p>
          <a:p>
            <a:pPr marL="0" indent="0">
              <a:buNone/>
            </a:pPr>
            <a:r>
              <a:rPr lang="en-US" sz="2800" dirty="0">
                <a:cs typeface="Segoe UI Semilight" panose="020B0402040204020203" pitchFamily="34" charset="0"/>
              </a:rPr>
              <a:t>Stable Housing</a:t>
            </a:r>
          </a:p>
        </p:txBody>
      </p:sp>
      <p:pic>
        <p:nvPicPr>
          <p:cNvPr id="7" name="Picture 6" descr="A close up of a sign&#10;&#10;Description generated with high confidence">
            <a:extLst>
              <a:ext uri="{FF2B5EF4-FFF2-40B4-BE49-F238E27FC236}">
                <a16:creationId xmlns:a16="http://schemas.microsoft.com/office/drawing/2014/main" id="{0F82D38B-E808-4970-9E25-E1C7D9E4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769" y="3148093"/>
            <a:ext cx="5469412" cy="2825863"/>
          </a:xfrm>
          <a:prstGeom prst="rect">
            <a:avLst/>
          </a:prstGeom>
        </p:spPr>
      </p:pic>
    </p:spTree>
    <p:extLst>
      <p:ext uri="{BB962C8B-B14F-4D97-AF65-F5344CB8AC3E}">
        <p14:creationId xmlns:p14="http://schemas.microsoft.com/office/powerpoint/2010/main" val="415438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76BD9D2-C3EB-4583-A114-CE447FBE7D4F}"/>
              </a:ext>
            </a:extLst>
          </p:cNvPr>
          <p:cNvGraphicFramePr>
            <a:graphicFrameLocks noGrp="1"/>
          </p:cNvGraphicFramePr>
          <p:nvPr>
            <p:ph idx="1"/>
            <p:extLst>
              <p:ext uri="{D42A27DB-BD31-4B8C-83A1-F6EECF244321}">
                <p14:modId xmlns:p14="http://schemas.microsoft.com/office/powerpoint/2010/main" val="2660914453"/>
              </p:ext>
            </p:extLst>
          </p:nvPr>
        </p:nvGraphicFramePr>
        <p:xfrm>
          <a:off x="776654" y="2395581"/>
          <a:ext cx="10547838" cy="2584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ontent Placeholder 3">
            <a:extLst>
              <a:ext uri="{FF2B5EF4-FFF2-40B4-BE49-F238E27FC236}">
                <a16:creationId xmlns:a16="http://schemas.microsoft.com/office/drawing/2014/main" id="{D077BED3-DFDC-4AF5-BDC4-F8E73652CCD2}"/>
              </a:ext>
            </a:extLst>
          </p:cNvPr>
          <p:cNvGraphicFramePr>
            <a:graphicFrameLocks/>
          </p:cNvGraphicFramePr>
          <p:nvPr>
            <p:extLst>
              <p:ext uri="{D42A27DB-BD31-4B8C-83A1-F6EECF244321}">
                <p14:modId xmlns:p14="http://schemas.microsoft.com/office/powerpoint/2010/main" val="1831704313"/>
              </p:ext>
            </p:extLst>
          </p:nvPr>
        </p:nvGraphicFramePr>
        <p:xfrm>
          <a:off x="776653" y="4980519"/>
          <a:ext cx="5474677" cy="2259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Content Placeholder 3">
            <a:extLst>
              <a:ext uri="{FF2B5EF4-FFF2-40B4-BE49-F238E27FC236}">
                <a16:creationId xmlns:a16="http://schemas.microsoft.com/office/drawing/2014/main" id="{3D460EFD-38A7-4DB1-B042-11FA79DABD40}"/>
              </a:ext>
            </a:extLst>
          </p:cNvPr>
          <p:cNvGraphicFramePr>
            <a:graphicFrameLocks/>
          </p:cNvGraphicFramePr>
          <p:nvPr>
            <p:extLst>
              <p:ext uri="{D42A27DB-BD31-4B8C-83A1-F6EECF244321}">
                <p14:modId xmlns:p14="http://schemas.microsoft.com/office/powerpoint/2010/main" val="1553562667"/>
              </p:ext>
            </p:extLst>
          </p:nvPr>
        </p:nvGraphicFramePr>
        <p:xfrm>
          <a:off x="5131047" y="4980519"/>
          <a:ext cx="6193445" cy="225962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Star: 5 Points 15">
            <a:extLst>
              <a:ext uri="{FF2B5EF4-FFF2-40B4-BE49-F238E27FC236}">
                <a16:creationId xmlns:a16="http://schemas.microsoft.com/office/drawing/2014/main" id="{C0C49B33-78A3-4046-93E7-418890EB5517}"/>
              </a:ext>
            </a:extLst>
          </p:cNvPr>
          <p:cNvSpPr/>
          <p:nvPr/>
        </p:nvSpPr>
        <p:spPr>
          <a:xfrm>
            <a:off x="1529862" y="5226703"/>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93735E77-0424-4758-A1E5-3D742BF04500}"/>
              </a:ext>
            </a:extLst>
          </p:cNvPr>
          <p:cNvSpPr/>
          <p:nvPr/>
        </p:nvSpPr>
        <p:spPr>
          <a:xfrm>
            <a:off x="2952385" y="5226703"/>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E5189D2C-771D-457D-B5EB-27B3EA31B94B}"/>
              </a:ext>
            </a:extLst>
          </p:cNvPr>
          <p:cNvSpPr/>
          <p:nvPr/>
        </p:nvSpPr>
        <p:spPr>
          <a:xfrm>
            <a:off x="4255477" y="5266269"/>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Star: 5 Points 18">
            <a:extLst>
              <a:ext uri="{FF2B5EF4-FFF2-40B4-BE49-F238E27FC236}">
                <a16:creationId xmlns:a16="http://schemas.microsoft.com/office/drawing/2014/main" id="{E10B5D47-C87E-419B-A258-0285E41A2306}"/>
              </a:ext>
            </a:extLst>
          </p:cNvPr>
          <p:cNvSpPr/>
          <p:nvPr/>
        </p:nvSpPr>
        <p:spPr>
          <a:xfrm>
            <a:off x="6311046" y="5266269"/>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6D1F7CDA-BE38-4CAE-AD3D-B70816098956}"/>
              </a:ext>
            </a:extLst>
          </p:cNvPr>
          <p:cNvSpPr/>
          <p:nvPr/>
        </p:nvSpPr>
        <p:spPr>
          <a:xfrm>
            <a:off x="7667627" y="5226703"/>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D233F01C-20CB-42AA-8D72-C1296B3B0124}"/>
              </a:ext>
            </a:extLst>
          </p:cNvPr>
          <p:cNvSpPr/>
          <p:nvPr/>
        </p:nvSpPr>
        <p:spPr>
          <a:xfrm>
            <a:off x="9004428" y="5226703"/>
            <a:ext cx="378069" cy="342900"/>
          </a:xfrm>
          <a:prstGeom prst="star5">
            <a:avLst/>
          </a:prstGeom>
          <a:solidFill>
            <a:srgbClr val="C0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825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TotalTime>
  <Words>917</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Segoe UI Semilight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Cornelius Blackshear</dc:creator>
  <cp:lastModifiedBy>Cornelius Blackshear</cp:lastModifiedBy>
  <cp:revision>40</cp:revision>
  <dcterms:created xsi:type="dcterms:W3CDTF">2018-04-20T16:00:57Z</dcterms:created>
  <dcterms:modified xsi:type="dcterms:W3CDTF">2018-05-02T20:39:15Z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al User Folders">
    <vt:lpwstr>211 Users</vt:lpwstr>
  </property>
</Properties>
</file>